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 id="2147483684" r:id="rId6"/>
    <p:sldMasterId id="2147483692" r:id="rId7"/>
    <p:sldMasterId id="2147483699" r:id="rId8"/>
  </p:sldMasterIdLst>
  <p:sldIdLst>
    <p:sldId id="260" r:id="rId9"/>
    <p:sldId id="257" r:id="rId10"/>
    <p:sldId id="259" r:id="rId11"/>
    <p:sldId id="261" r:id="rId12"/>
    <p:sldId id="262" r:id="rId13"/>
    <p:sldId id="263" r:id="rId14"/>
    <p:sldId id="269" r:id="rId15"/>
    <p:sldId id="264" r:id="rId16"/>
    <p:sldId id="273" r:id="rId17"/>
    <p:sldId id="266" r:id="rId18"/>
    <p:sldId id="267" r:id="rId19"/>
    <p:sldId id="270" r:id="rId20"/>
    <p:sldId id="271" r:id="rId21"/>
    <p:sldId id="272" r:id="rId22"/>
    <p:sldId id="265" r:id="rId23"/>
    <p:sldId id="258" r:id="rId24"/>
  </p:sldIdLst>
  <p:sldSz cx="12192000" cy="6858000"/>
  <p:notesSz cx="6858000" cy="9144000"/>
  <p:embeddedFontLst>
    <p:embeddedFont>
      <p:font typeface="Montserrat" panose="00000500000000000000" pitchFamily="50"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Lst>
  <p:defaultTex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a:srgbClr val="00A9CE"/>
    <a:srgbClr val="84B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AAE8E-B7A0-2CAB-09B2-C76C30FA7FB7}" v="716" dt="2024-01-17T21:28:54.188"/>
    <p1510:client id="{29E84513-9D0E-496D-AE2F-0270299BC228}" vWet="1" dt="2024-01-18T15:25:08.138"/>
    <p1510:client id="{37B4853F-3E47-BB51-CD43-D757B1893B8B}" v="2" dt="2024-01-18T15:25:11.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5226" autoAdjust="0"/>
  </p:normalViewPr>
  <p:slideViewPr>
    <p:cSldViewPr snapToGrid="0">
      <p:cViewPr varScale="1">
        <p:scale>
          <a:sx n="114" d="100"/>
          <a:sy n="114" d="100"/>
        </p:scale>
        <p:origin x="3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8.fntdata"/><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76454"/>
            <a:ext cx="9144000" cy="886119"/>
          </a:xfrm>
        </p:spPr>
        <p:txBody>
          <a:bodyPr anchor="t" anchorCtr="1">
            <a:norm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1524000" y="4789815"/>
            <a:ext cx="9144000" cy="809707"/>
          </a:xfrm>
          <a:prstGeom prst="rect">
            <a:avLst/>
          </a:prstGeom>
        </p:spPr>
        <p:txBody>
          <a:bodyPr anchor="t" anchorCtr="1"/>
          <a:lstStyle>
            <a:lvl1pPr marL="0" indent="0" algn="ctr">
              <a:buNone/>
              <a:defRPr sz="2400">
                <a:solidFill>
                  <a:srgbClr val="00A9C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36217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1470719"/>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2786756"/>
            <a:ext cx="5158316"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3610668"/>
            <a:ext cx="5158316" cy="2582314"/>
          </a:xfrm>
        </p:spPr>
        <p:txBody>
          <a:bodyPr/>
          <a:lstStyle>
            <a:lvl1pPr>
              <a:defRPr>
                <a:solidFill>
                  <a:srgbClr val="84C600"/>
                </a:solidFill>
              </a:defRPr>
            </a:lvl1pPr>
            <a:lvl2pPr>
              <a:defRPr>
                <a:solidFill>
                  <a:srgbClr val="84C600"/>
                </a:solidFill>
              </a:defRPr>
            </a:lvl2pPr>
            <a:lvl3pPr>
              <a:defRPr>
                <a:solidFill>
                  <a:srgbClr val="84C600"/>
                </a:solidFill>
              </a:defRPr>
            </a:lvl3pPr>
            <a:lvl4pPr>
              <a:defRPr>
                <a:solidFill>
                  <a:srgbClr val="84C600"/>
                </a:solidFill>
              </a:defRPr>
            </a:lvl4pPr>
            <a:lvl5pPr>
              <a:defRPr>
                <a:solidFill>
                  <a:srgbClr val="84C6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86756"/>
            <a:ext cx="518371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610668"/>
            <a:ext cx="5183717" cy="2582314"/>
          </a:xfrm>
        </p:spPr>
        <p:txBody>
          <a:bodyPr/>
          <a:lstStyle>
            <a:lvl1pPr>
              <a:defRPr>
                <a:solidFill>
                  <a:srgbClr val="84C600"/>
                </a:solidFill>
              </a:defRPr>
            </a:lvl1pPr>
            <a:lvl2pPr>
              <a:defRPr>
                <a:solidFill>
                  <a:srgbClr val="84C600"/>
                </a:solidFill>
              </a:defRPr>
            </a:lvl2pPr>
            <a:lvl3pPr>
              <a:defRPr>
                <a:solidFill>
                  <a:srgbClr val="84C600"/>
                </a:solidFill>
              </a:defRPr>
            </a:lvl3pPr>
            <a:lvl4pPr>
              <a:defRPr>
                <a:solidFill>
                  <a:srgbClr val="84C600"/>
                </a:solidFill>
              </a:defRPr>
            </a:lvl4pPr>
            <a:lvl5pPr>
              <a:defRPr>
                <a:solidFill>
                  <a:srgbClr val="84C6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012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8CEAC8-4032-6026-5845-27E31193D735}"/>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0C5F6C7-959C-4A73-89B2-D6E60139429D}" type="datetimeFigureOut">
              <a:rPr lang="en-US"/>
              <a:pPr>
                <a:defRPr/>
              </a:pPr>
              <a:t>1/29/2024</a:t>
            </a:fld>
            <a:endParaRPr lang="en-US"/>
          </a:p>
        </p:txBody>
      </p:sp>
      <p:sp>
        <p:nvSpPr>
          <p:cNvPr id="3" name="Footer Placeholder 2">
            <a:extLst>
              <a:ext uri="{FF2B5EF4-FFF2-40B4-BE49-F238E27FC236}">
                <a16:creationId xmlns:a16="http://schemas.microsoft.com/office/drawing/2014/main" id="{A42F7F4A-7DEC-C038-B9EF-E8EBA92C78A2}"/>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3054E8B9-A085-B7E8-7295-8C2F41454A73}"/>
              </a:ext>
            </a:extLst>
          </p:cNvPr>
          <p:cNvSpPr>
            <a:spLocks noGrp="1"/>
          </p:cNvSpPr>
          <p:nvPr>
            <p:ph type="sldNum" sz="quarter" idx="12"/>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FEBAAEB-4B42-478A-9D58-3DF6D4636ADB}" type="slidenum">
              <a:rPr lang="en-US" altLang="en-US"/>
              <a:pPr/>
              <a:t>‹#›</a:t>
            </a:fld>
            <a:endParaRPr lang="en-US" altLang="en-US"/>
          </a:p>
        </p:txBody>
      </p:sp>
    </p:spTree>
    <p:extLst>
      <p:ext uri="{BB962C8B-B14F-4D97-AF65-F5344CB8AC3E}">
        <p14:creationId xmlns:p14="http://schemas.microsoft.com/office/powerpoint/2010/main" val="342274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1321724"/>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1851950"/>
            <a:ext cx="6172200" cy="4324407"/>
          </a:xfrm>
        </p:spPr>
        <p:txBody>
          <a:bodyPr/>
          <a:lstStyle>
            <a:lvl1pPr>
              <a:defRPr sz="2800">
                <a:solidFill>
                  <a:srgbClr val="84C600"/>
                </a:solidFill>
              </a:defRPr>
            </a:lvl1pPr>
            <a:lvl2pPr>
              <a:defRPr sz="2400">
                <a:solidFill>
                  <a:srgbClr val="84C600"/>
                </a:solidFill>
              </a:defRPr>
            </a:lvl2pPr>
            <a:lvl3pPr>
              <a:defRPr sz="2000">
                <a:solidFill>
                  <a:srgbClr val="84C600"/>
                </a:solidFill>
              </a:defRPr>
            </a:lvl3pPr>
            <a:lvl4pPr>
              <a:defRPr sz="1800">
                <a:solidFill>
                  <a:srgbClr val="84C600"/>
                </a:solidFill>
              </a:defRPr>
            </a:lvl4pPr>
            <a:lvl5pPr>
              <a:defRPr sz="1600">
                <a:solidFill>
                  <a:srgbClr val="84C6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921924"/>
            <a:ext cx="3932767" cy="3254432"/>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04578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1313411"/>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1843637"/>
            <a:ext cx="6172200" cy="4332720"/>
          </a:xfrm>
        </p:spPr>
        <p:txBody>
          <a:bodyPr rtlCol="0">
            <a:normAutofit/>
          </a:bodyPr>
          <a:lstStyle>
            <a:lvl1pPr marL="0" indent="0">
              <a:buNone/>
              <a:defRPr sz="3200">
                <a:solidFill>
                  <a:srgbClr val="84C6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913612"/>
            <a:ext cx="3932767" cy="326274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85257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25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848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506662"/>
            <a:ext cx="5181600" cy="3649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506662"/>
            <a:ext cx="5181600" cy="36490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40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15697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2473015"/>
            <a:ext cx="5157787"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296927"/>
            <a:ext cx="5157787" cy="3684588"/>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473015"/>
            <a:ext cx="5183188"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296927"/>
            <a:ext cx="5183188" cy="3684588"/>
          </a:xfrm>
        </p:spPr>
        <p:txBody>
          <a:bodyPr/>
          <a:lstStyle>
            <a:lvl1pPr>
              <a:defRPr sz="2800">
                <a:solidFill>
                  <a:srgbClr val="84BD00"/>
                </a:solidFill>
              </a:defRPr>
            </a:lvl1pPr>
            <a:lvl2pPr>
              <a:defRPr>
                <a:solidFill>
                  <a:srgbClr val="84BD00"/>
                </a:solidFill>
              </a:defRPr>
            </a:lvl2pPr>
            <a:lvl3pPr>
              <a:defRPr>
                <a:solidFill>
                  <a:srgbClr val="84BD00"/>
                </a:solidFill>
              </a:defRPr>
            </a:lvl3pPr>
            <a:lvl4pPr>
              <a:defRPr>
                <a:solidFill>
                  <a:srgbClr val="84BD00"/>
                </a:solidFill>
              </a:defRPr>
            </a:lvl4pPr>
            <a:lvl5pPr>
              <a:defRPr>
                <a:solidFill>
                  <a:srgbClr val="84BD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53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81407"/>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411632"/>
            <a:ext cx="6172200" cy="4762925"/>
          </a:xfrm>
        </p:spPr>
        <p:txBody>
          <a:bodyPr/>
          <a:lstStyle>
            <a:lvl1pPr>
              <a:defRPr sz="2800">
                <a:solidFill>
                  <a:srgbClr val="84BD00"/>
                </a:solidFill>
              </a:defRPr>
            </a:lvl1pPr>
            <a:lvl2pPr>
              <a:defRPr sz="2400">
                <a:solidFill>
                  <a:srgbClr val="84BD00"/>
                </a:solidFill>
              </a:defRPr>
            </a:lvl2pPr>
            <a:lvl3pPr>
              <a:defRPr sz="2000">
                <a:solidFill>
                  <a:srgbClr val="84BD00"/>
                </a:solidFill>
              </a:defRPr>
            </a:lvl3pPr>
            <a:lvl4pPr>
              <a:defRPr sz="1800">
                <a:solidFill>
                  <a:srgbClr val="84BD00"/>
                </a:solidFill>
              </a:defRPr>
            </a:lvl4pPr>
            <a:lvl5pPr>
              <a:defRPr sz="1600">
                <a:solidFill>
                  <a:srgbClr val="84BD00"/>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481607"/>
            <a:ext cx="3932237" cy="3692950"/>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68942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890833"/>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421058"/>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491033"/>
            <a:ext cx="3932237" cy="3811588"/>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28917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72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850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814840"/>
            <a:ext cx="5156200" cy="33615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814840"/>
            <a:ext cx="5156200" cy="33615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88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741902-BA03-5F3E-B028-45C3F350D211}"/>
              </a:ext>
            </a:extLst>
          </p:cNvPr>
          <p:cNvSpPr>
            <a:spLocks noGrp="1"/>
          </p:cNvSpPr>
          <p:nvPr>
            <p:ph type="title"/>
          </p:nvPr>
        </p:nvSpPr>
        <p:spPr bwMode="auto">
          <a:xfrm>
            <a:off x="838200" y="38433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rtl="0" eaLnBrk="1" fontAlgn="base" hangingPunct="1">
        <a:lnSpc>
          <a:spcPct val="90000"/>
        </a:lnSpc>
        <a:spcBef>
          <a:spcPct val="0"/>
        </a:spcBef>
        <a:spcAft>
          <a:spcPct val="0"/>
        </a:spcAft>
        <a:defRPr sz="4400" kern="1200">
          <a:solidFill>
            <a:srgbClr val="00629B"/>
          </a:solidFill>
          <a:latin typeface="+mj-lt"/>
          <a:ea typeface="+mj-ea"/>
          <a:cs typeface="+mj-cs"/>
        </a:defRPr>
      </a:lvl1pPr>
      <a:lvl2pPr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2pPr>
      <a:lvl3pPr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3pPr>
      <a:lvl4pPr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4pPr>
      <a:lvl5pPr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5pPr>
      <a:lvl6pPr marL="457200"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6pPr>
      <a:lvl7pPr marL="914400"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7pPr>
      <a:lvl8pPr marL="1371600"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8pPr>
      <a:lvl9pPr marL="1828800" algn="ctr" rtl="0" eaLnBrk="1" fontAlgn="base" hangingPunct="1">
        <a:lnSpc>
          <a:spcPct val="90000"/>
        </a:lnSpc>
        <a:spcBef>
          <a:spcPct val="0"/>
        </a:spcBef>
        <a:spcAft>
          <a:spcPct val="0"/>
        </a:spcAft>
        <a:defRPr sz="4400">
          <a:solidFill>
            <a:srgbClr val="00629B"/>
          </a:solidFill>
          <a:latin typeface="Montserrat" panose="00000500000000000000"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CD5FC82-8D97-4C35-BE48-33E6AF90D528}"/>
              </a:ext>
            </a:extLst>
          </p:cNvPr>
          <p:cNvSpPr>
            <a:spLocks noGrp="1"/>
          </p:cNvSpPr>
          <p:nvPr>
            <p:ph type="title"/>
          </p:nvPr>
        </p:nvSpPr>
        <p:spPr bwMode="auto">
          <a:xfrm>
            <a:off x="838200" y="11763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8517208-056D-B3EF-53D5-FD2C45EB55FB}"/>
              </a:ext>
            </a:extLst>
          </p:cNvPr>
          <p:cNvSpPr>
            <a:spLocks noGrp="1"/>
          </p:cNvSpPr>
          <p:nvPr>
            <p:ph type="body" idx="1"/>
          </p:nvPr>
        </p:nvSpPr>
        <p:spPr bwMode="auto">
          <a:xfrm>
            <a:off x="838200" y="2636838"/>
            <a:ext cx="105156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l" rtl="0" eaLnBrk="0" fontAlgn="base" hangingPunct="0">
        <a:lnSpc>
          <a:spcPct val="90000"/>
        </a:lnSpc>
        <a:spcBef>
          <a:spcPct val="0"/>
        </a:spcBef>
        <a:spcAft>
          <a:spcPct val="0"/>
        </a:spcAft>
        <a:defRPr sz="4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5pPr>
      <a:lvl6pPr marL="457200" algn="l" rtl="0" fontAlgn="base">
        <a:lnSpc>
          <a:spcPct val="90000"/>
        </a:lnSpc>
        <a:spcBef>
          <a:spcPct val="0"/>
        </a:spcBef>
        <a:spcAft>
          <a:spcPct val="0"/>
        </a:spcAft>
        <a:defRPr sz="4400">
          <a:solidFill>
            <a:srgbClr val="00629B"/>
          </a:solidFill>
          <a:latin typeface="Montserrat" panose="00000500000000000000" pitchFamily="50" charset="0"/>
        </a:defRPr>
      </a:lvl6pPr>
      <a:lvl7pPr marL="914400" algn="l" rtl="0" fontAlgn="base">
        <a:lnSpc>
          <a:spcPct val="90000"/>
        </a:lnSpc>
        <a:spcBef>
          <a:spcPct val="0"/>
        </a:spcBef>
        <a:spcAft>
          <a:spcPct val="0"/>
        </a:spcAft>
        <a:defRPr sz="4400">
          <a:solidFill>
            <a:srgbClr val="00629B"/>
          </a:solidFill>
          <a:latin typeface="Montserrat" panose="00000500000000000000" pitchFamily="50" charset="0"/>
        </a:defRPr>
      </a:lvl7pPr>
      <a:lvl8pPr marL="1371600" algn="l" rtl="0" fontAlgn="base">
        <a:lnSpc>
          <a:spcPct val="90000"/>
        </a:lnSpc>
        <a:spcBef>
          <a:spcPct val="0"/>
        </a:spcBef>
        <a:spcAft>
          <a:spcPct val="0"/>
        </a:spcAft>
        <a:defRPr sz="4400">
          <a:solidFill>
            <a:srgbClr val="00629B"/>
          </a:solidFill>
          <a:latin typeface="Montserrat" panose="00000500000000000000" pitchFamily="50" charset="0"/>
        </a:defRPr>
      </a:lvl8pPr>
      <a:lvl9pPr marL="1828800" algn="l" rtl="0" fontAlgn="base">
        <a:lnSpc>
          <a:spcPct val="90000"/>
        </a:lnSpc>
        <a:spcBef>
          <a:spcPct val="0"/>
        </a:spcBef>
        <a:spcAft>
          <a:spcPct val="0"/>
        </a:spcAft>
        <a:defRPr sz="4400">
          <a:solidFill>
            <a:srgbClr val="00629B"/>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E760DDD-96AC-CC96-7969-D731A910FD66}"/>
              </a:ext>
            </a:extLst>
          </p:cNvPr>
          <p:cNvSpPr>
            <a:spLocks noGrp="1"/>
          </p:cNvSpPr>
          <p:nvPr>
            <p:ph type="title"/>
          </p:nvPr>
        </p:nvSpPr>
        <p:spPr bwMode="auto">
          <a:xfrm>
            <a:off x="838200" y="142875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1B3AEED-7886-C102-E458-5E228F1A362C}"/>
              </a:ext>
            </a:extLst>
          </p:cNvPr>
          <p:cNvSpPr>
            <a:spLocks noGrp="1"/>
          </p:cNvSpPr>
          <p:nvPr>
            <p:ph type="body" idx="1"/>
          </p:nvPr>
        </p:nvSpPr>
        <p:spPr bwMode="auto">
          <a:xfrm>
            <a:off x="838200" y="2889251"/>
            <a:ext cx="105156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261451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rtl="0" eaLnBrk="0" fontAlgn="base" hangingPunct="0">
        <a:lnSpc>
          <a:spcPct val="90000"/>
        </a:lnSpc>
        <a:spcBef>
          <a:spcPct val="0"/>
        </a:spcBef>
        <a:spcAft>
          <a:spcPct val="0"/>
        </a:spcAft>
        <a:defRPr sz="4000" kern="1200">
          <a:solidFill>
            <a:srgbClr val="00629B"/>
          </a:solidFill>
          <a:latin typeface="+mj-lt"/>
          <a:ea typeface="+mj-ea"/>
          <a:cs typeface="+mj-cs"/>
        </a:defRPr>
      </a:lvl1pPr>
      <a:lvl2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2pPr>
      <a:lvl3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3pPr>
      <a:lvl4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4pPr>
      <a:lvl5pPr algn="l" rtl="0" eaLnBrk="0" fontAlgn="base" hangingPunct="0">
        <a:lnSpc>
          <a:spcPct val="90000"/>
        </a:lnSpc>
        <a:spcBef>
          <a:spcPct val="0"/>
        </a:spcBef>
        <a:spcAft>
          <a:spcPct val="0"/>
        </a:spcAft>
        <a:defRPr sz="4000">
          <a:solidFill>
            <a:srgbClr val="00629B"/>
          </a:solidFill>
          <a:latin typeface="Montserrat" panose="00000500000000000000" pitchFamily="50" charset="0"/>
        </a:defRPr>
      </a:lvl5pPr>
      <a:lvl6pPr marL="457200" algn="l" rtl="0" fontAlgn="base">
        <a:lnSpc>
          <a:spcPct val="90000"/>
        </a:lnSpc>
        <a:spcBef>
          <a:spcPct val="0"/>
        </a:spcBef>
        <a:spcAft>
          <a:spcPct val="0"/>
        </a:spcAft>
        <a:defRPr sz="4400">
          <a:solidFill>
            <a:srgbClr val="00629B"/>
          </a:solidFill>
          <a:latin typeface="Montserrat" panose="00000500000000000000" pitchFamily="50" charset="0"/>
        </a:defRPr>
      </a:lvl6pPr>
      <a:lvl7pPr marL="914400" algn="l" rtl="0" fontAlgn="base">
        <a:lnSpc>
          <a:spcPct val="90000"/>
        </a:lnSpc>
        <a:spcBef>
          <a:spcPct val="0"/>
        </a:spcBef>
        <a:spcAft>
          <a:spcPct val="0"/>
        </a:spcAft>
        <a:defRPr sz="4400">
          <a:solidFill>
            <a:srgbClr val="00629B"/>
          </a:solidFill>
          <a:latin typeface="Montserrat" panose="00000500000000000000" pitchFamily="50" charset="0"/>
        </a:defRPr>
      </a:lvl7pPr>
      <a:lvl8pPr marL="1371600" algn="l" rtl="0" fontAlgn="base">
        <a:lnSpc>
          <a:spcPct val="90000"/>
        </a:lnSpc>
        <a:spcBef>
          <a:spcPct val="0"/>
        </a:spcBef>
        <a:spcAft>
          <a:spcPct val="0"/>
        </a:spcAft>
        <a:defRPr sz="4400">
          <a:solidFill>
            <a:srgbClr val="00629B"/>
          </a:solidFill>
          <a:latin typeface="Montserrat" panose="00000500000000000000" pitchFamily="50" charset="0"/>
        </a:defRPr>
      </a:lvl8pPr>
      <a:lvl9pPr marL="1828800" algn="l" rtl="0" fontAlgn="base">
        <a:lnSpc>
          <a:spcPct val="90000"/>
        </a:lnSpc>
        <a:spcBef>
          <a:spcPct val="0"/>
        </a:spcBef>
        <a:spcAft>
          <a:spcPct val="0"/>
        </a:spcAft>
        <a:defRPr sz="4400">
          <a:solidFill>
            <a:srgbClr val="00629B"/>
          </a:solidFill>
          <a:latin typeface="Montserrat" panose="00000500000000000000"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A9CE"/>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A9CE"/>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A9CE"/>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A9CE"/>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A9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820588"/>
      </p:ext>
    </p:extLst>
  </p:cSld>
  <p:clrMap bg1="lt1" tx1="dk1" bg2="lt2" tx2="dk2" accent1="accent1" accent2="accent2" accent3="accent3" accent4="accent4" accent5="accent5" accent6="accent6" hlink="hlink" folHlink="folHlink"/>
  <p:sldLayoutIdLst>
    <p:sldLayoutId id="2147483700"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video" Target="https://www.youtube.com/embed/4SYe1HAOUE4?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std/prevention/default.htm" TargetMode="External"/><Relationship Id="rId2" Type="http://schemas.openxmlformats.org/officeDocument/2006/relationships/hyperlink" Target="https://www.acog.org/womens-health/faqs/how-to-prevent-stis" TargetMode="External"/><Relationship Id="rId1" Type="http://schemas.openxmlformats.org/officeDocument/2006/relationships/slideLayout" Target="../slideLayouts/slideLayout8.xml"/><Relationship Id="rId4" Type="http://schemas.openxmlformats.org/officeDocument/2006/relationships/hyperlink" Target="https://www.greaterthan.org/sexually-transmitted-diseases/?utm_source=bing&amp;utm_medium=cpc&amp;utm_campaign=GTA%20-%20STDs&amp;utm_term=std%20information&amp;utm_content=GTA%20-%20STD%20landing%20page"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F8BF0967-3703-0888-823E-224F765B4B39}"/>
              </a:ext>
            </a:extLst>
          </p:cNvPr>
          <p:cNvSpPr>
            <a:spLocks noGrp="1"/>
          </p:cNvSpPr>
          <p:nvPr>
            <p:ph type="ctrTitle"/>
          </p:nvPr>
        </p:nvSpPr>
        <p:spPr>
          <a:xfrm>
            <a:off x="1519687" y="3800207"/>
            <a:ext cx="9167003" cy="943334"/>
          </a:xfrm>
        </p:spPr>
        <p:txBody>
          <a:bodyPr>
            <a:normAutofit fontScale="90000"/>
          </a:bodyPr>
          <a:lstStyle/>
          <a:p>
            <a:r>
              <a:rPr lang="en-US" altLang="en-US" dirty="0"/>
              <a:t>Sexually Transmitted Infection (STI) Prevention</a:t>
            </a:r>
          </a:p>
        </p:txBody>
      </p:sp>
      <p:sp>
        <p:nvSpPr>
          <p:cNvPr id="4099" name="Subtitle 2">
            <a:extLst>
              <a:ext uri="{FF2B5EF4-FFF2-40B4-BE49-F238E27FC236}">
                <a16:creationId xmlns:a16="http://schemas.microsoft.com/office/drawing/2014/main" id="{4139158D-347A-8B02-BAB0-669C2F42A9C4}"/>
              </a:ext>
            </a:extLst>
          </p:cNvPr>
          <p:cNvSpPr>
            <a:spLocks noGrp="1"/>
          </p:cNvSpPr>
          <p:nvPr>
            <p:ph type="subTitle" idx="1"/>
          </p:nvPr>
        </p:nvSpPr>
        <p:spPr>
          <a:xfrm>
            <a:off x="2406446" y="5140788"/>
            <a:ext cx="7772400" cy="458787"/>
          </a:xfrm>
        </p:spPr>
        <p:txBody>
          <a:bodyPr/>
          <a:lstStyle/>
          <a:p>
            <a:pPr eaLnBrk="1" hangingPunct="1"/>
            <a:r>
              <a:rPr lang="en-US" altLang="en-US"/>
              <a:t>PrEP Counseling Center</a:t>
            </a:r>
          </a:p>
        </p:txBody>
      </p:sp>
      <p:pic>
        <p:nvPicPr>
          <p:cNvPr id="2" name="Recorded Sound">
            <a:hlinkClick r:id="" action="ppaction://media"/>
            <a:extLst>
              <a:ext uri="{FF2B5EF4-FFF2-40B4-BE49-F238E27FC236}">
                <a16:creationId xmlns:a16="http://schemas.microsoft.com/office/drawing/2014/main" id="{E4F794E9-4BC4-8F78-3B6D-3C3F813581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5793" y="512649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2A84E-FF47-CB51-C345-AADACDA57BCD}"/>
              </a:ext>
            </a:extLst>
          </p:cNvPr>
          <p:cNvSpPr>
            <a:spLocks noGrp="1"/>
          </p:cNvSpPr>
          <p:nvPr>
            <p:ph type="title"/>
          </p:nvPr>
        </p:nvSpPr>
        <p:spPr/>
        <p:txBody>
          <a:bodyPr/>
          <a:lstStyle/>
          <a:p>
            <a:pPr algn="ctr"/>
            <a:r>
              <a:rPr lang="en-US"/>
              <a:t>CONDOMS</a:t>
            </a:r>
          </a:p>
        </p:txBody>
      </p:sp>
      <p:sp>
        <p:nvSpPr>
          <p:cNvPr id="6" name="Content Placeholder 5">
            <a:extLst>
              <a:ext uri="{FF2B5EF4-FFF2-40B4-BE49-F238E27FC236}">
                <a16:creationId xmlns:a16="http://schemas.microsoft.com/office/drawing/2014/main" id="{838C684A-9DEB-059D-C379-D3D08ACCDB1A}"/>
              </a:ext>
            </a:extLst>
          </p:cNvPr>
          <p:cNvSpPr>
            <a:spLocks noGrp="1"/>
          </p:cNvSpPr>
          <p:nvPr>
            <p:ph idx="1"/>
          </p:nvPr>
        </p:nvSpPr>
        <p:spPr/>
        <p:txBody>
          <a:bodyPr/>
          <a:lstStyle/>
          <a:p>
            <a:r>
              <a:rPr lang="en-US" sz="2400" dirty="0"/>
              <a:t>A condom should be used every time you have anal, vaginal or oral sex.</a:t>
            </a:r>
            <a:endParaRPr lang="en-US" sz="2400" dirty="0">
              <a:ea typeface="Open Sans"/>
              <a:cs typeface="Open Sans"/>
            </a:endParaRPr>
          </a:p>
          <a:p>
            <a:r>
              <a:rPr lang="en-US" sz="2400" dirty="0"/>
              <a:t>Synthetic non-latex condoms are available for those who have latex allergies.</a:t>
            </a:r>
            <a:endParaRPr lang="en-US" sz="2400" dirty="0">
              <a:ea typeface="Open Sans"/>
              <a:cs typeface="Open Sans"/>
            </a:endParaRPr>
          </a:p>
          <a:p>
            <a:r>
              <a:rPr lang="en-US" sz="2400" dirty="0"/>
              <a:t>Natural membrane condoms are not recommended for STD prevention.</a:t>
            </a:r>
            <a:endParaRPr lang="en-US" sz="2400" dirty="0">
              <a:ea typeface="Open Sans"/>
              <a:cs typeface="Open Sans"/>
            </a:endParaRPr>
          </a:p>
          <a:p>
            <a:r>
              <a:rPr lang="en-US" sz="2400" dirty="0"/>
              <a:t>Condoms should be worn appropriately, especially when selecting the correct condom size.</a:t>
            </a:r>
          </a:p>
        </p:txBody>
      </p:sp>
      <p:pic>
        <p:nvPicPr>
          <p:cNvPr id="2" name="Recorded Sound">
            <a:hlinkClick r:id="" action="ppaction://media"/>
            <a:extLst>
              <a:ext uri="{FF2B5EF4-FFF2-40B4-BE49-F238E27FC236}">
                <a16:creationId xmlns:a16="http://schemas.microsoft.com/office/drawing/2014/main" id="{E827F2C5-9572-66BB-7E74-91E184AE2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5822441"/>
            <a:ext cx="487363" cy="487363"/>
          </a:xfrm>
          <a:prstGeom prst="rect">
            <a:avLst/>
          </a:prstGeom>
        </p:spPr>
      </p:pic>
    </p:spTree>
    <p:extLst>
      <p:ext uri="{BB962C8B-B14F-4D97-AF65-F5344CB8AC3E}">
        <p14:creationId xmlns:p14="http://schemas.microsoft.com/office/powerpoint/2010/main" val="158157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2A84E-FF47-CB51-C345-AADACDA57BCD}"/>
              </a:ext>
            </a:extLst>
          </p:cNvPr>
          <p:cNvSpPr>
            <a:spLocks noGrp="1"/>
          </p:cNvSpPr>
          <p:nvPr>
            <p:ph type="title"/>
          </p:nvPr>
        </p:nvSpPr>
        <p:spPr/>
        <p:txBody>
          <a:bodyPr/>
          <a:lstStyle/>
          <a:p>
            <a:pPr algn="ctr"/>
            <a:r>
              <a:rPr lang="en-US"/>
              <a:t>What is DoxyPEP?</a:t>
            </a:r>
          </a:p>
        </p:txBody>
      </p:sp>
      <p:sp>
        <p:nvSpPr>
          <p:cNvPr id="6" name="Content Placeholder 5">
            <a:extLst>
              <a:ext uri="{FF2B5EF4-FFF2-40B4-BE49-F238E27FC236}">
                <a16:creationId xmlns:a16="http://schemas.microsoft.com/office/drawing/2014/main" id="{838C684A-9DEB-059D-C379-D3D08ACCDB1A}"/>
              </a:ext>
            </a:extLst>
          </p:cNvPr>
          <p:cNvSpPr>
            <a:spLocks noGrp="1"/>
          </p:cNvSpPr>
          <p:nvPr>
            <p:ph idx="1"/>
          </p:nvPr>
        </p:nvSpPr>
        <p:spPr/>
        <p:txBody>
          <a:bodyPr/>
          <a:lstStyle/>
          <a:p>
            <a:r>
              <a:rPr lang="en-US" sz="2400" dirty="0" err="1"/>
              <a:t>DoxyPEP</a:t>
            </a:r>
            <a:r>
              <a:rPr lang="en-US" sz="2400" dirty="0"/>
              <a:t> is a post-exposure preventative treatment for bacterial STIs such as syphilis and chlamydia.</a:t>
            </a:r>
            <a:endParaRPr lang="en-US" sz="2400" dirty="0">
              <a:ea typeface="Open Sans"/>
              <a:cs typeface="Open Sans"/>
            </a:endParaRPr>
          </a:p>
          <a:p>
            <a:r>
              <a:rPr lang="en-US" sz="2400" dirty="0" err="1"/>
              <a:t>DoxyPEP</a:t>
            </a:r>
            <a:r>
              <a:rPr lang="en-US" sz="2400" dirty="0"/>
              <a:t> should be taken within 24 hours (up to 72 hours) after condomless sexual encounter to greatly reduce your chance of contracting a bacterial STI.</a:t>
            </a:r>
            <a:endParaRPr lang="en-US" sz="2400" dirty="0">
              <a:ea typeface="Open Sans"/>
              <a:cs typeface="Open Sans"/>
            </a:endParaRPr>
          </a:p>
          <a:p>
            <a:pPr lvl="1"/>
            <a:r>
              <a:rPr lang="en-US" sz="2000" dirty="0">
                <a:ea typeface="Open Sans"/>
                <a:cs typeface="Open Sans"/>
              </a:rPr>
              <a:t>Think of it like a morning after pill for STIs.</a:t>
            </a:r>
          </a:p>
          <a:p>
            <a:r>
              <a:rPr lang="en-US" sz="2400" dirty="0" err="1"/>
              <a:t>DoxyPEP</a:t>
            </a:r>
            <a:r>
              <a:rPr lang="en-US" sz="2400" dirty="0"/>
              <a:t> does NOT help prevent HIV, </a:t>
            </a:r>
            <a:r>
              <a:rPr lang="en-US" sz="2400" dirty="0" err="1"/>
              <a:t>mpox</a:t>
            </a:r>
            <a:r>
              <a:rPr lang="en-US" sz="2400" dirty="0"/>
              <a:t> or other viral infections.</a:t>
            </a:r>
            <a:endParaRPr lang="en-US" sz="2400" dirty="0">
              <a:ea typeface="Open Sans"/>
              <a:cs typeface="Open Sans"/>
            </a:endParaRPr>
          </a:p>
        </p:txBody>
      </p:sp>
      <p:pic>
        <p:nvPicPr>
          <p:cNvPr id="2" name="Recorded Sound">
            <a:hlinkClick r:id="" action="ppaction://media"/>
            <a:extLst>
              <a:ext uri="{FF2B5EF4-FFF2-40B4-BE49-F238E27FC236}">
                <a16:creationId xmlns:a16="http://schemas.microsoft.com/office/drawing/2014/main" id="{07FDB69F-EDB7-4C75-7067-E7B7E4BC7F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7679" y="5768335"/>
            <a:ext cx="487363" cy="487363"/>
          </a:xfrm>
          <a:prstGeom prst="rect">
            <a:avLst/>
          </a:prstGeom>
        </p:spPr>
      </p:pic>
    </p:spTree>
    <p:extLst>
      <p:ext uri="{BB962C8B-B14F-4D97-AF65-F5344CB8AC3E}">
        <p14:creationId xmlns:p14="http://schemas.microsoft.com/office/powerpoint/2010/main" val="23560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2A84E-FF47-CB51-C345-AADACDA57BCD}"/>
              </a:ext>
            </a:extLst>
          </p:cNvPr>
          <p:cNvSpPr>
            <a:spLocks noGrp="1"/>
          </p:cNvSpPr>
          <p:nvPr>
            <p:ph type="title"/>
          </p:nvPr>
        </p:nvSpPr>
        <p:spPr/>
        <p:txBody>
          <a:bodyPr/>
          <a:lstStyle/>
          <a:p>
            <a:pPr algn="ctr"/>
            <a:r>
              <a:rPr lang="en-US"/>
              <a:t>Who should take DoxyPEP?</a:t>
            </a:r>
          </a:p>
        </p:txBody>
      </p:sp>
      <p:sp>
        <p:nvSpPr>
          <p:cNvPr id="6" name="Content Placeholder 5">
            <a:extLst>
              <a:ext uri="{FF2B5EF4-FFF2-40B4-BE49-F238E27FC236}">
                <a16:creationId xmlns:a16="http://schemas.microsoft.com/office/drawing/2014/main" id="{838C684A-9DEB-059D-C379-D3D08ACCDB1A}"/>
              </a:ext>
            </a:extLst>
          </p:cNvPr>
          <p:cNvSpPr>
            <a:spLocks noGrp="1"/>
          </p:cNvSpPr>
          <p:nvPr>
            <p:ph idx="1"/>
          </p:nvPr>
        </p:nvSpPr>
        <p:spPr/>
        <p:txBody>
          <a:bodyPr/>
          <a:lstStyle/>
          <a:p>
            <a:r>
              <a:rPr lang="en-US" sz="2400" dirty="0"/>
              <a:t>Anyone assigned male at birth and at least 12 years of age.</a:t>
            </a:r>
            <a:endParaRPr lang="en-US" sz="2400" dirty="0">
              <a:ea typeface="Open Sans"/>
              <a:cs typeface="Open Sans"/>
            </a:endParaRPr>
          </a:p>
          <a:p>
            <a:r>
              <a:rPr lang="en-US" sz="2400" dirty="0"/>
              <a:t>Anyone who has been diagnosed with at least one bacterial STI (chlamydia, gonorrhea, syphilis) in the last 12 months.</a:t>
            </a:r>
            <a:endParaRPr lang="en-US" sz="2400" dirty="0">
              <a:ea typeface="Open Sans"/>
              <a:cs typeface="Open Sans"/>
            </a:endParaRPr>
          </a:p>
          <a:p>
            <a:r>
              <a:rPr lang="en-US" sz="2400" dirty="0"/>
              <a:t>People who have had condomless sexual contact with at least one person assigned male at birth in the last 12 months.</a:t>
            </a:r>
          </a:p>
          <a:p>
            <a:r>
              <a:rPr lang="en-US" sz="2400" dirty="0">
                <a:ea typeface="Open Sans"/>
                <a:cs typeface="Open Sans"/>
              </a:rPr>
              <a:t>MSMs with multiple sexual partners but without a recent STI would still benefit from </a:t>
            </a:r>
            <a:r>
              <a:rPr lang="en-US" sz="2400" dirty="0" err="1">
                <a:ea typeface="Open Sans"/>
                <a:cs typeface="Open Sans"/>
              </a:rPr>
              <a:t>DoxyPEP</a:t>
            </a:r>
            <a:r>
              <a:rPr lang="en-US" sz="2400" dirty="0">
                <a:ea typeface="Open Sans"/>
                <a:cs typeface="Open Sans"/>
              </a:rPr>
              <a:t>.</a:t>
            </a:r>
          </a:p>
        </p:txBody>
      </p:sp>
      <p:pic>
        <p:nvPicPr>
          <p:cNvPr id="2" name="Recorded Sound">
            <a:hlinkClick r:id="" action="ppaction://media"/>
            <a:extLst>
              <a:ext uri="{FF2B5EF4-FFF2-40B4-BE49-F238E27FC236}">
                <a16:creationId xmlns:a16="http://schemas.microsoft.com/office/drawing/2014/main" id="{CDD7CB01-0D76-93AC-F07C-746B7C2ABB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5824538"/>
            <a:ext cx="487363" cy="487363"/>
          </a:xfrm>
          <a:prstGeom prst="rect">
            <a:avLst/>
          </a:prstGeom>
        </p:spPr>
      </p:pic>
    </p:spTree>
    <p:extLst>
      <p:ext uri="{BB962C8B-B14F-4D97-AF65-F5344CB8AC3E}">
        <p14:creationId xmlns:p14="http://schemas.microsoft.com/office/powerpoint/2010/main" val="15792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2A84E-FF47-CB51-C345-AADACDA57BCD}"/>
              </a:ext>
            </a:extLst>
          </p:cNvPr>
          <p:cNvSpPr>
            <a:spLocks noGrp="1"/>
          </p:cNvSpPr>
          <p:nvPr>
            <p:ph type="title"/>
          </p:nvPr>
        </p:nvSpPr>
        <p:spPr/>
        <p:txBody>
          <a:bodyPr/>
          <a:lstStyle/>
          <a:p>
            <a:pPr algn="ctr"/>
            <a:r>
              <a:rPr lang="en-US"/>
              <a:t>5 things to know about STIs</a:t>
            </a:r>
          </a:p>
        </p:txBody>
      </p:sp>
      <p:sp>
        <p:nvSpPr>
          <p:cNvPr id="6" name="Content Placeholder 5">
            <a:extLst>
              <a:ext uri="{FF2B5EF4-FFF2-40B4-BE49-F238E27FC236}">
                <a16:creationId xmlns:a16="http://schemas.microsoft.com/office/drawing/2014/main" id="{838C684A-9DEB-059D-C379-D3D08ACCDB1A}"/>
              </a:ext>
            </a:extLst>
          </p:cNvPr>
          <p:cNvSpPr>
            <a:spLocks noGrp="1"/>
          </p:cNvSpPr>
          <p:nvPr>
            <p:ph idx="1"/>
          </p:nvPr>
        </p:nvSpPr>
        <p:spPr/>
        <p:txBody>
          <a:bodyPr/>
          <a:lstStyle/>
          <a:p>
            <a:pPr marL="457200" indent="-457200">
              <a:buFont typeface="+mj-lt"/>
              <a:buAutoNum type="arabicPeriod"/>
            </a:pPr>
            <a:r>
              <a:rPr lang="en-US" sz="2400" dirty="0"/>
              <a:t>STIs are very common and are nothing to be embarrassed about.</a:t>
            </a:r>
            <a:endParaRPr lang="en-US" sz="2400" dirty="0">
              <a:ea typeface="Open Sans"/>
              <a:cs typeface="Open Sans"/>
            </a:endParaRPr>
          </a:p>
          <a:p>
            <a:pPr marL="457200" indent="-457200">
              <a:buFont typeface="+mj-lt"/>
              <a:buAutoNum type="arabicPeriod"/>
            </a:pPr>
            <a:r>
              <a:rPr lang="en-US" sz="2400" dirty="0"/>
              <a:t>STIs often show no symptoms. Many people with an STI don’t know it.</a:t>
            </a:r>
            <a:endParaRPr lang="en-US" sz="2400" dirty="0">
              <a:ea typeface="Open Sans"/>
              <a:cs typeface="Open Sans"/>
            </a:endParaRPr>
          </a:p>
          <a:p>
            <a:pPr marL="457200" indent="-457200">
              <a:buFont typeface="+mj-lt"/>
              <a:buAutoNum type="arabicPeriod"/>
            </a:pPr>
            <a:r>
              <a:rPr lang="en-US" sz="2400" dirty="0"/>
              <a:t>Left untreated, STIs can cause serious health problems.</a:t>
            </a:r>
            <a:endParaRPr lang="en-US" sz="2400" dirty="0">
              <a:ea typeface="Open Sans"/>
              <a:cs typeface="Open Sans"/>
            </a:endParaRPr>
          </a:p>
          <a:p>
            <a:pPr marL="457200" indent="-457200">
              <a:buFont typeface="+mj-lt"/>
              <a:buAutoNum type="arabicPeriod"/>
            </a:pPr>
            <a:r>
              <a:rPr lang="en-US" sz="2400" dirty="0"/>
              <a:t>Good news! All STIs are treatable (including HIV), and many are curable.</a:t>
            </a:r>
            <a:endParaRPr lang="en-US" sz="2400" dirty="0">
              <a:ea typeface="Open Sans"/>
              <a:cs typeface="Open Sans"/>
            </a:endParaRPr>
          </a:p>
          <a:p>
            <a:pPr marL="457200" indent="-457200">
              <a:buFont typeface="+mj-lt"/>
              <a:buAutoNum type="arabicPeriod"/>
            </a:pPr>
            <a:r>
              <a:rPr lang="en-US" sz="2400" dirty="0"/>
              <a:t>Get tested, know your STI and HIV status.</a:t>
            </a:r>
            <a:endParaRPr lang="en-US" sz="2400" dirty="0">
              <a:ea typeface="Open Sans"/>
              <a:cs typeface="Open Sans"/>
            </a:endParaRPr>
          </a:p>
        </p:txBody>
      </p:sp>
      <p:pic>
        <p:nvPicPr>
          <p:cNvPr id="2" name="Recorded Sound">
            <a:hlinkClick r:id="" action="ppaction://media"/>
            <a:extLst>
              <a:ext uri="{FF2B5EF4-FFF2-40B4-BE49-F238E27FC236}">
                <a16:creationId xmlns:a16="http://schemas.microsoft.com/office/drawing/2014/main" id="{470BB114-C259-AC72-FC81-1ADD293958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9652" y="5721060"/>
            <a:ext cx="487363" cy="487363"/>
          </a:xfrm>
          <a:prstGeom prst="rect">
            <a:avLst/>
          </a:prstGeom>
        </p:spPr>
      </p:pic>
    </p:spTree>
    <p:extLst>
      <p:ext uri="{BB962C8B-B14F-4D97-AF65-F5344CB8AC3E}">
        <p14:creationId xmlns:p14="http://schemas.microsoft.com/office/powerpoint/2010/main" val="7801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4147F-72E0-99FC-6F0A-7E28EBF0489B}"/>
              </a:ext>
            </a:extLst>
          </p:cNvPr>
          <p:cNvSpPr>
            <a:spLocks noGrp="1"/>
          </p:cNvSpPr>
          <p:nvPr>
            <p:ph type="title"/>
          </p:nvPr>
        </p:nvSpPr>
        <p:spPr/>
        <p:txBody>
          <a:bodyPr/>
          <a:lstStyle/>
          <a:p>
            <a:pPr algn="ctr"/>
            <a:r>
              <a:rPr lang="en-US"/>
              <a:t>Protect Yourself</a:t>
            </a:r>
            <a:br>
              <a:rPr lang="en-US"/>
            </a:br>
            <a:r>
              <a:rPr lang="en-US"/>
              <a:t>Get Tested Routinely</a:t>
            </a:r>
          </a:p>
        </p:txBody>
      </p:sp>
      <p:pic>
        <p:nvPicPr>
          <p:cNvPr id="7" name="Online Media 6" title="STI Prevention Beyond Condoms">
            <a:hlinkClick r:id="" action="ppaction://media"/>
            <a:extLst>
              <a:ext uri="{FF2B5EF4-FFF2-40B4-BE49-F238E27FC236}">
                <a16:creationId xmlns:a16="http://schemas.microsoft.com/office/drawing/2014/main" id="{D7EFD477-DC7D-3114-7962-7FAE6E166026}"/>
              </a:ext>
            </a:extLst>
          </p:cNvPr>
          <p:cNvPicPr>
            <a:picLocks noGrp="1" noRot="1" noChangeAspect="1"/>
          </p:cNvPicPr>
          <p:nvPr>
            <p:ph idx="1"/>
            <a:videoFile r:link="rId1"/>
          </p:nvPr>
        </p:nvPicPr>
        <p:blipFill>
          <a:blip r:embed="rId3"/>
          <a:stretch>
            <a:fillRect/>
          </a:stretch>
        </p:blipFill>
        <p:spPr>
          <a:xfrm>
            <a:off x="3184525" y="2889251"/>
            <a:ext cx="5822950" cy="3287713"/>
          </a:xfrm>
          <a:prstGeom prst="rect">
            <a:avLst/>
          </a:prstGeom>
        </p:spPr>
      </p:pic>
    </p:spTree>
    <p:extLst>
      <p:ext uri="{BB962C8B-B14F-4D97-AF65-F5344CB8AC3E}">
        <p14:creationId xmlns:p14="http://schemas.microsoft.com/office/powerpoint/2010/main" val="319592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43505F-CF41-1A55-93B3-FCA51F75FE1A}"/>
              </a:ext>
            </a:extLst>
          </p:cNvPr>
          <p:cNvSpPr>
            <a:spLocks noGrp="1"/>
          </p:cNvSpPr>
          <p:nvPr>
            <p:ph type="title"/>
          </p:nvPr>
        </p:nvSpPr>
        <p:spPr/>
        <p:txBody>
          <a:bodyPr/>
          <a:lstStyle/>
          <a:p>
            <a:pPr algn="ctr"/>
            <a:r>
              <a:rPr lang="en-US"/>
              <a:t>References</a:t>
            </a:r>
          </a:p>
        </p:txBody>
      </p:sp>
      <p:sp>
        <p:nvSpPr>
          <p:cNvPr id="6" name="Content Placeholder 5">
            <a:extLst>
              <a:ext uri="{FF2B5EF4-FFF2-40B4-BE49-F238E27FC236}">
                <a16:creationId xmlns:a16="http://schemas.microsoft.com/office/drawing/2014/main" id="{C96FA3D3-092F-9122-3948-DBBAD3A0F30C}"/>
              </a:ext>
            </a:extLst>
          </p:cNvPr>
          <p:cNvSpPr>
            <a:spLocks noGrp="1"/>
          </p:cNvSpPr>
          <p:nvPr>
            <p:ph idx="1"/>
          </p:nvPr>
        </p:nvSpPr>
        <p:spPr>
          <a:xfrm>
            <a:off x="550653" y="2889251"/>
            <a:ext cx="11076316" cy="3287713"/>
          </a:xfrm>
        </p:spPr>
        <p:txBody>
          <a:bodyPr/>
          <a:lstStyle/>
          <a:p>
            <a:r>
              <a:rPr lang="en-US" sz="2000"/>
              <a:t>American College of Obstetricians and Gynecologists [ACOG], 2024, STIs, </a:t>
            </a:r>
            <a:r>
              <a:rPr lang="en-US" sz="2000">
                <a:hlinkClick r:id="rId2"/>
              </a:rPr>
              <a:t>https://www.acog.org/womens-health/faqs/how-to-prevent-stis</a:t>
            </a:r>
            <a:r>
              <a:rPr lang="en-US" sz="2000"/>
              <a:t>.</a:t>
            </a:r>
          </a:p>
          <a:p>
            <a:r>
              <a:rPr lang="en-US" sz="2000"/>
              <a:t>Centers for Disease Control and Prevention [CDC], 2024, STD Information, </a:t>
            </a:r>
            <a:r>
              <a:rPr lang="en-US" sz="2000">
                <a:hlinkClick r:id="rId3"/>
              </a:rPr>
              <a:t>https://www.cdc.gov/std/prevention/default.htm</a:t>
            </a:r>
            <a:r>
              <a:rPr lang="en-US" sz="2000"/>
              <a:t>.</a:t>
            </a:r>
          </a:p>
          <a:p>
            <a:r>
              <a:rPr lang="en-US" sz="2000"/>
              <a:t>WE&gt;HIV, 2024, Let’s Talk About STDs, </a:t>
            </a:r>
            <a:r>
              <a:rPr lang="en-US" sz="2000">
                <a:hlinkClick r:id="rId4"/>
              </a:rPr>
              <a:t>https://www.greaterthan.org/sexually-transmitted-diseases/?utm_source=bing&amp;utm_medium=cpc&amp;utm_campaign=GTA%20-%20STDs&amp;utm_term=std%20information&amp;utm_content=GTA%20-%20STD%20landing%20page</a:t>
            </a:r>
            <a:r>
              <a:rPr lang="en-US" sz="2000"/>
              <a:t>.</a:t>
            </a:r>
          </a:p>
          <a:p>
            <a:endParaRPr lang="en-US" sz="2400"/>
          </a:p>
        </p:txBody>
      </p:sp>
    </p:spTree>
    <p:extLst>
      <p:ext uri="{BB962C8B-B14F-4D97-AF65-F5344CB8AC3E}">
        <p14:creationId xmlns:p14="http://schemas.microsoft.com/office/powerpoint/2010/main" val="393993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a:extLst>
              <a:ext uri="{FF2B5EF4-FFF2-40B4-BE49-F238E27FC236}">
                <a16:creationId xmlns:a16="http://schemas.microsoft.com/office/drawing/2014/main" id="{0E668A5B-B732-C6C8-9412-12A643B0310C}"/>
              </a:ext>
            </a:extLst>
          </p:cNvPr>
          <p:cNvSpPr txBox="1">
            <a:spLocks noChangeArrowheads="1"/>
          </p:cNvSpPr>
          <p:nvPr/>
        </p:nvSpPr>
        <p:spPr bwMode="auto">
          <a:xfrm>
            <a:off x="2446338" y="2255838"/>
            <a:ext cx="7315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457200" eaLnBrk="0" fontAlgn="base" hangingPunct="0">
              <a:spcBef>
                <a:spcPct val="0"/>
              </a:spcBef>
              <a:spcAft>
                <a:spcPct val="0"/>
              </a:spcAft>
              <a:defRPr>
                <a:solidFill>
                  <a:schemeClr val="tx1"/>
                </a:solidFill>
                <a:latin typeface="Open Sans" panose="020B0606030504020204" pitchFamily="34" charset="0"/>
              </a:defRPr>
            </a:lvl6pPr>
            <a:lvl7pPr marL="2971800" indent="-228600" defTabSz="457200" eaLnBrk="0" fontAlgn="base" hangingPunct="0">
              <a:spcBef>
                <a:spcPct val="0"/>
              </a:spcBef>
              <a:spcAft>
                <a:spcPct val="0"/>
              </a:spcAft>
              <a:defRPr>
                <a:solidFill>
                  <a:schemeClr val="tx1"/>
                </a:solidFill>
                <a:latin typeface="Open Sans" panose="020B0606030504020204" pitchFamily="34" charset="0"/>
              </a:defRPr>
            </a:lvl7pPr>
            <a:lvl8pPr marL="3429000" indent="-228600" defTabSz="457200" eaLnBrk="0" fontAlgn="base" hangingPunct="0">
              <a:spcBef>
                <a:spcPct val="0"/>
              </a:spcBef>
              <a:spcAft>
                <a:spcPct val="0"/>
              </a:spcAft>
              <a:defRPr>
                <a:solidFill>
                  <a:schemeClr val="tx1"/>
                </a:solidFill>
                <a:latin typeface="Open Sans" panose="020B0606030504020204" pitchFamily="34" charset="0"/>
              </a:defRPr>
            </a:lvl8pPr>
            <a:lvl9pPr marL="3886200" indent="-228600" defTabSz="457200" eaLnBrk="0" fontAlgn="base" hangingPunct="0">
              <a:spcBef>
                <a:spcPct val="0"/>
              </a:spcBef>
              <a:spcAft>
                <a:spcPct val="0"/>
              </a:spcAft>
              <a:defRPr>
                <a:solidFill>
                  <a:schemeClr val="tx1"/>
                </a:solidFill>
                <a:latin typeface="Open Sans" panose="020B0606030504020204" pitchFamily="34" charset="0"/>
              </a:defRPr>
            </a:lvl9pPr>
          </a:lstStyle>
          <a:p>
            <a:pPr algn="ctr" defTabSz="457200"/>
            <a:r>
              <a:rPr lang="en-US" altLang="en-US">
                <a:solidFill>
                  <a:srgbClr val="00629B"/>
                </a:solidFill>
              </a:rPr>
              <a:t>Andre Jennings, DHA, HIV-PCP</a:t>
            </a:r>
          </a:p>
          <a:p>
            <a:pPr algn="ctr" defTabSz="457200"/>
            <a:r>
              <a:rPr lang="en-US" altLang="en-US">
                <a:solidFill>
                  <a:srgbClr val="00629B"/>
                </a:solidFill>
              </a:rPr>
              <a:t>PrEP Program Coordinator II</a:t>
            </a:r>
          </a:p>
          <a:p>
            <a:pPr algn="ctr" defTabSz="457200"/>
            <a:r>
              <a:rPr lang="en-US" altLang="en-US">
                <a:solidFill>
                  <a:srgbClr val="00629B"/>
                </a:solidFill>
              </a:rPr>
              <a:t>DHEC Central Office</a:t>
            </a:r>
          </a:p>
          <a:p>
            <a:pPr algn="ctr" defTabSz="457200"/>
            <a:r>
              <a:rPr lang="en-US" altLang="en-US">
                <a:solidFill>
                  <a:srgbClr val="00629B"/>
                </a:solidFill>
              </a:rPr>
              <a:t>Office:  803-898-8088</a:t>
            </a:r>
          </a:p>
          <a:p>
            <a:pPr algn="ctr" defTabSz="457200"/>
            <a:r>
              <a:rPr lang="en-US" altLang="en-US">
                <a:solidFill>
                  <a:srgbClr val="00629B"/>
                </a:solidFill>
              </a:rPr>
              <a:t>Cell:  803-973-1349</a:t>
            </a:r>
          </a:p>
          <a:p>
            <a:pPr algn="ctr" defTabSz="457200"/>
            <a:r>
              <a:rPr lang="en-US" altLang="en-US">
                <a:solidFill>
                  <a:srgbClr val="00629B"/>
                </a:solidFill>
              </a:rPr>
              <a:t>Email:  jenninaj@dhec.sc.gov</a:t>
            </a:r>
          </a:p>
          <a:p>
            <a:pPr algn="ctr" defTabSz="457200"/>
            <a:endParaRPr lang="en-US" altLang="en-US">
              <a:solidFill>
                <a:srgbClr val="00629B"/>
              </a:solidFill>
            </a:endParaRPr>
          </a:p>
          <a:p>
            <a:pPr defTabSz="457200"/>
            <a:endParaRPr lang="en-US" altLang="en-US">
              <a:solidFill>
                <a:prstClr val="black"/>
              </a:solidFill>
            </a:endParaRPr>
          </a:p>
        </p:txBody>
      </p:sp>
      <p:pic>
        <p:nvPicPr>
          <p:cNvPr id="2" name="Recorded Sound">
            <a:hlinkClick r:id="" action="ppaction://media"/>
            <a:extLst>
              <a:ext uri="{FF2B5EF4-FFF2-40B4-BE49-F238E27FC236}">
                <a16:creationId xmlns:a16="http://schemas.microsoft.com/office/drawing/2014/main" id="{ADCE2FFE-5651-EDE8-7F72-344857922E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0626" y="439254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70650A7-071E-A987-9569-7124BEF7FCDC}"/>
              </a:ext>
            </a:extLst>
          </p:cNvPr>
          <p:cNvSpPr>
            <a:spLocks noGrp="1"/>
          </p:cNvSpPr>
          <p:nvPr>
            <p:ph type="title"/>
          </p:nvPr>
        </p:nvSpPr>
        <p:spPr/>
        <p:txBody>
          <a:bodyPr/>
          <a:lstStyle/>
          <a:p>
            <a:pPr algn="ctr" eaLnBrk="1" hangingPunct="1"/>
            <a:r>
              <a:rPr lang="en-US" altLang="en-US"/>
              <a:t>What is a STI?</a:t>
            </a:r>
          </a:p>
        </p:txBody>
      </p:sp>
      <p:sp>
        <p:nvSpPr>
          <p:cNvPr id="5123" name="Content Placeholder 2">
            <a:extLst>
              <a:ext uri="{FF2B5EF4-FFF2-40B4-BE49-F238E27FC236}">
                <a16:creationId xmlns:a16="http://schemas.microsoft.com/office/drawing/2014/main" id="{BB26EE5D-7977-13EB-C67B-648DB4D3DD3B}"/>
              </a:ext>
            </a:extLst>
          </p:cNvPr>
          <p:cNvSpPr>
            <a:spLocks noGrp="1"/>
          </p:cNvSpPr>
          <p:nvPr>
            <p:ph idx="1"/>
          </p:nvPr>
        </p:nvSpPr>
        <p:spPr/>
        <p:txBody>
          <a:bodyPr/>
          <a:lstStyle/>
          <a:p>
            <a:pPr eaLnBrk="1" hangingPunct="1"/>
            <a:r>
              <a:rPr lang="en-US" altLang="en-US" sz="2400" dirty="0"/>
              <a:t>Sexually transmitted diseases (STDs), or sexually transmitted infections (STIs), are infections that are passed from one person to another through unprotected sexual contact.</a:t>
            </a:r>
          </a:p>
          <a:p>
            <a:pPr eaLnBrk="1" hangingPunct="1"/>
            <a:r>
              <a:rPr lang="en-US" altLang="en-US" sz="2400" dirty="0"/>
              <a:t>STIs are usually spread during vaginal, oral or anal sex.</a:t>
            </a:r>
            <a:endParaRPr lang="en-US" altLang="en-US" sz="2400" dirty="0">
              <a:ea typeface="Open Sans"/>
              <a:cs typeface="Open Sans"/>
            </a:endParaRPr>
          </a:p>
          <a:p>
            <a:pPr eaLnBrk="1" hangingPunct="1"/>
            <a:r>
              <a:rPr lang="en-US" altLang="en-US" sz="2400" dirty="0"/>
              <a:t>Some STIs can be passed during pregnancy or birth to the baby (vertical transmission). They can also be spread through breastfeeding, blood transfusions, or by sharing injection drug equipment (needles).</a:t>
            </a:r>
            <a:endParaRPr lang="en-US" altLang="en-US" sz="2400" dirty="0">
              <a:ea typeface="Open Sans"/>
              <a:cs typeface="Open Sans"/>
            </a:endParaRPr>
          </a:p>
        </p:txBody>
      </p:sp>
      <p:pic>
        <p:nvPicPr>
          <p:cNvPr id="2" name="Recorded Sound">
            <a:hlinkClick r:id="" action="ppaction://media"/>
            <a:extLst>
              <a:ext uri="{FF2B5EF4-FFF2-40B4-BE49-F238E27FC236}">
                <a16:creationId xmlns:a16="http://schemas.microsoft.com/office/drawing/2014/main" id="{6D01002E-8397-1716-E80F-921D3E4E1B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9652" y="568960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5A0930-2026-4227-2D77-7EAC0D67D043}"/>
              </a:ext>
            </a:extLst>
          </p:cNvPr>
          <p:cNvSpPr>
            <a:spLocks noGrp="1"/>
          </p:cNvSpPr>
          <p:nvPr>
            <p:ph type="title"/>
          </p:nvPr>
        </p:nvSpPr>
        <p:spPr/>
        <p:txBody>
          <a:bodyPr/>
          <a:lstStyle/>
          <a:p>
            <a:pPr algn="ctr"/>
            <a:r>
              <a:rPr lang="en-US"/>
              <a:t>Common STIs	</a:t>
            </a:r>
          </a:p>
        </p:txBody>
      </p:sp>
      <p:sp>
        <p:nvSpPr>
          <p:cNvPr id="6" name="Content Placeholder 5">
            <a:extLst>
              <a:ext uri="{FF2B5EF4-FFF2-40B4-BE49-F238E27FC236}">
                <a16:creationId xmlns:a16="http://schemas.microsoft.com/office/drawing/2014/main" id="{0779C521-5CEC-28A4-9DB3-735CC467BB4F}"/>
              </a:ext>
            </a:extLst>
          </p:cNvPr>
          <p:cNvSpPr>
            <a:spLocks noGrp="1"/>
          </p:cNvSpPr>
          <p:nvPr>
            <p:ph idx="1"/>
          </p:nvPr>
        </p:nvSpPr>
        <p:spPr>
          <a:xfrm>
            <a:off x="838200" y="2551546"/>
            <a:ext cx="10515600" cy="3287713"/>
          </a:xfrm>
        </p:spPr>
        <p:txBody>
          <a:bodyPr/>
          <a:lstStyle/>
          <a:p>
            <a:r>
              <a:rPr lang="en-US"/>
              <a:t>Most common STIs include:</a:t>
            </a:r>
            <a:endParaRPr lang="en-US">
              <a:ea typeface="Open Sans"/>
              <a:cs typeface="Open Sans"/>
            </a:endParaRPr>
          </a:p>
          <a:p>
            <a:pPr lvl="1"/>
            <a:r>
              <a:rPr lang="en-US"/>
              <a:t>Chlamydia</a:t>
            </a:r>
            <a:endParaRPr lang="en-US">
              <a:ea typeface="Open Sans"/>
              <a:cs typeface="Open Sans"/>
            </a:endParaRPr>
          </a:p>
          <a:p>
            <a:pPr lvl="1"/>
            <a:r>
              <a:rPr lang="en-US"/>
              <a:t>Gonorrhea</a:t>
            </a:r>
            <a:endParaRPr lang="en-US">
              <a:ea typeface="Open Sans"/>
              <a:cs typeface="Open Sans"/>
            </a:endParaRPr>
          </a:p>
          <a:p>
            <a:pPr lvl="1"/>
            <a:r>
              <a:rPr lang="en-US"/>
              <a:t>Syphilis</a:t>
            </a:r>
            <a:endParaRPr lang="en-US">
              <a:ea typeface="Open Sans"/>
              <a:cs typeface="Open Sans"/>
            </a:endParaRPr>
          </a:p>
          <a:p>
            <a:pPr lvl="1"/>
            <a:r>
              <a:rPr lang="en-US">
                <a:ea typeface="Open Sans"/>
                <a:cs typeface="Open Sans"/>
              </a:rPr>
              <a:t>Human Papillomavirus (HPV) or genital warts</a:t>
            </a:r>
          </a:p>
          <a:p>
            <a:pPr lvl="1"/>
            <a:r>
              <a:rPr lang="en-US"/>
              <a:t>HIV</a:t>
            </a:r>
            <a:endParaRPr lang="en-US">
              <a:ea typeface="Open Sans"/>
              <a:cs typeface="Open Sans"/>
            </a:endParaRPr>
          </a:p>
          <a:p>
            <a:pPr lvl="1"/>
            <a:r>
              <a:rPr lang="en-US"/>
              <a:t>Genital Herpes</a:t>
            </a:r>
            <a:endParaRPr lang="en-US">
              <a:ea typeface="Open Sans"/>
              <a:cs typeface="Open Sans"/>
            </a:endParaRPr>
          </a:p>
          <a:p>
            <a:pPr lvl="1"/>
            <a:r>
              <a:rPr lang="en-US"/>
              <a:t>Trichomoniasis</a:t>
            </a:r>
            <a:endParaRPr lang="en-US">
              <a:ea typeface="Open Sans"/>
              <a:cs typeface="Open Sans"/>
            </a:endParaRPr>
          </a:p>
        </p:txBody>
      </p:sp>
      <p:pic>
        <p:nvPicPr>
          <p:cNvPr id="2" name="Recorded Sound">
            <a:hlinkClick r:id="" action="ppaction://media"/>
            <a:extLst>
              <a:ext uri="{FF2B5EF4-FFF2-40B4-BE49-F238E27FC236}">
                <a16:creationId xmlns:a16="http://schemas.microsoft.com/office/drawing/2014/main" id="{24DC5072-DC24-9EA5-E794-89E04B12B7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5595577"/>
            <a:ext cx="487363" cy="487363"/>
          </a:xfrm>
          <a:prstGeom prst="rect">
            <a:avLst/>
          </a:prstGeom>
        </p:spPr>
      </p:pic>
    </p:spTree>
    <p:extLst>
      <p:ext uri="{BB962C8B-B14F-4D97-AF65-F5344CB8AC3E}">
        <p14:creationId xmlns:p14="http://schemas.microsoft.com/office/powerpoint/2010/main" val="24316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B67780-CC3F-EF3C-83B5-0FCB8EB42A0A}"/>
              </a:ext>
            </a:extLst>
          </p:cNvPr>
          <p:cNvSpPr>
            <a:spLocks noGrp="1"/>
          </p:cNvSpPr>
          <p:nvPr>
            <p:ph type="title"/>
          </p:nvPr>
        </p:nvSpPr>
        <p:spPr/>
        <p:txBody>
          <a:bodyPr/>
          <a:lstStyle/>
          <a:p>
            <a:pPr algn="ctr"/>
            <a:r>
              <a:rPr lang="en-US"/>
              <a:t>Facts about STIs</a:t>
            </a:r>
          </a:p>
        </p:txBody>
      </p:sp>
      <p:sp>
        <p:nvSpPr>
          <p:cNvPr id="6" name="Content Placeholder 5">
            <a:extLst>
              <a:ext uri="{FF2B5EF4-FFF2-40B4-BE49-F238E27FC236}">
                <a16:creationId xmlns:a16="http://schemas.microsoft.com/office/drawing/2014/main" id="{59967CFB-B7F9-3321-D5C9-996A5058A798}"/>
              </a:ext>
            </a:extLst>
          </p:cNvPr>
          <p:cNvSpPr>
            <a:spLocks noGrp="1"/>
          </p:cNvSpPr>
          <p:nvPr>
            <p:ph idx="1"/>
          </p:nvPr>
        </p:nvSpPr>
        <p:spPr>
          <a:xfrm>
            <a:off x="930548" y="2769351"/>
            <a:ext cx="10359605" cy="3287713"/>
          </a:xfrm>
        </p:spPr>
        <p:txBody>
          <a:bodyPr/>
          <a:lstStyle/>
          <a:p>
            <a:r>
              <a:rPr lang="en-US" sz="2000" dirty="0"/>
              <a:t>STIs can be caused by bacteria, viruses and parasites.</a:t>
            </a:r>
          </a:p>
          <a:p>
            <a:r>
              <a:rPr lang="en-US" sz="2000" dirty="0"/>
              <a:t>Most STIs affect both men and women, but in many cases the health problems they cause can be more severe for women.</a:t>
            </a:r>
            <a:endParaRPr lang="en-US" sz="2000" dirty="0">
              <a:ea typeface="Open Sans"/>
              <a:cs typeface="Open Sans"/>
            </a:endParaRPr>
          </a:p>
          <a:p>
            <a:r>
              <a:rPr lang="en-US" sz="2000" dirty="0"/>
              <a:t>A majority of STIs don’t cause symptoms or may only cause mild symptoms.</a:t>
            </a:r>
            <a:endParaRPr lang="en-US" sz="2000" dirty="0">
              <a:ea typeface="Open Sans"/>
              <a:cs typeface="Open Sans"/>
            </a:endParaRPr>
          </a:p>
          <a:p>
            <a:r>
              <a:rPr lang="en-US" sz="2000" dirty="0"/>
              <a:t>STIs can be extremely harmful if not treated.</a:t>
            </a:r>
            <a:endParaRPr lang="en-US" sz="2000" dirty="0">
              <a:ea typeface="Open Sans"/>
              <a:cs typeface="Open Sans"/>
            </a:endParaRPr>
          </a:p>
          <a:p>
            <a:r>
              <a:rPr lang="en-US" sz="2000" dirty="0"/>
              <a:t>Some STIs cannot be cured, only treated.</a:t>
            </a:r>
            <a:endParaRPr lang="en-US" sz="2000" dirty="0">
              <a:ea typeface="Open Sans"/>
              <a:cs typeface="Open Sans"/>
            </a:endParaRPr>
          </a:p>
          <a:p>
            <a:r>
              <a:rPr lang="en-US" sz="2000" dirty="0"/>
              <a:t>The most common and curable STIs are trichomonas, chlamydia, and gonorrhea. Rapidly increasing antimicrobial resistance is a growing threat for untreatable gonorrhea.</a:t>
            </a:r>
            <a:endParaRPr lang="en-US" sz="2000" dirty="0">
              <a:ea typeface="Open Sans"/>
              <a:cs typeface="Open Sans"/>
            </a:endParaRPr>
          </a:p>
        </p:txBody>
      </p:sp>
      <p:pic>
        <p:nvPicPr>
          <p:cNvPr id="2" name="Recorded Sound">
            <a:hlinkClick r:id="" action="ppaction://media"/>
            <a:extLst>
              <a:ext uri="{FF2B5EF4-FFF2-40B4-BE49-F238E27FC236}">
                <a16:creationId xmlns:a16="http://schemas.microsoft.com/office/drawing/2014/main" id="{DA876185-7F12-BF07-5B9F-FD157ADE4A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5676056"/>
            <a:ext cx="487363" cy="487363"/>
          </a:xfrm>
          <a:prstGeom prst="rect">
            <a:avLst/>
          </a:prstGeom>
        </p:spPr>
      </p:pic>
    </p:spTree>
    <p:extLst>
      <p:ext uri="{BB962C8B-B14F-4D97-AF65-F5344CB8AC3E}">
        <p14:creationId xmlns:p14="http://schemas.microsoft.com/office/powerpoint/2010/main" val="35673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4301E-449B-4DA8-6725-8492A2F04672}"/>
              </a:ext>
            </a:extLst>
          </p:cNvPr>
          <p:cNvSpPr>
            <a:spLocks noGrp="1"/>
          </p:cNvSpPr>
          <p:nvPr>
            <p:ph type="title"/>
          </p:nvPr>
        </p:nvSpPr>
        <p:spPr/>
        <p:txBody>
          <a:bodyPr/>
          <a:lstStyle/>
          <a:p>
            <a:pPr algn="ctr"/>
            <a:r>
              <a:rPr lang="en-US"/>
              <a:t>Who Should be Tested?</a:t>
            </a:r>
          </a:p>
        </p:txBody>
      </p:sp>
      <p:sp>
        <p:nvSpPr>
          <p:cNvPr id="6" name="Content Placeholder 5">
            <a:extLst>
              <a:ext uri="{FF2B5EF4-FFF2-40B4-BE49-F238E27FC236}">
                <a16:creationId xmlns:a16="http://schemas.microsoft.com/office/drawing/2014/main" id="{A1305E61-2C85-1E72-2F8C-32431D29D152}"/>
              </a:ext>
            </a:extLst>
          </p:cNvPr>
          <p:cNvSpPr>
            <a:spLocks noGrp="1"/>
          </p:cNvSpPr>
          <p:nvPr>
            <p:ph idx="1"/>
          </p:nvPr>
        </p:nvSpPr>
        <p:spPr/>
        <p:txBody>
          <a:bodyPr/>
          <a:lstStyle/>
          <a:p>
            <a:r>
              <a:rPr lang="en-US" sz="2400" dirty="0"/>
              <a:t>Anyone who is sexually active, and their partners.</a:t>
            </a:r>
            <a:endParaRPr lang="en-US" sz="2400" dirty="0">
              <a:ea typeface="Open Sans"/>
              <a:cs typeface="Open Sans"/>
            </a:endParaRPr>
          </a:p>
          <a:p>
            <a:r>
              <a:rPr lang="en-US" sz="2400" dirty="0"/>
              <a:t>All adolescents and adults from 13 to 64 should be tested for HIV at least once.</a:t>
            </a:r>
            <a:endParaRPr lang="en-US" sz="2400" dirty="0">
              <a:ea typeface="Open Sans"/>
              <a:cs typeface="Open Sans"/>
            </a:endParaRPr>
          </a:p>
          <a:p>
            <a:r>
              <a:rPr lang="en-US" sz="2400" dirty="0"/>
              <a:t>All sexually active women younger than 25 should be tested for gonorrhea and chlamydia every year. Women older than 25 with certain risk factors or multiple partners should be tested at least once a year.</a:t>
            </a:r>
          </a:p>
          <a:p>
            <a:endParaRPr lang="en-US" sz="2400" dirty="0">
              <a:ea typeface="Open Sans"/>
              <a:cs typeface="Open Sans"/>
            </a:endParaRPr>
          </a:p>
        </p:txBody>
      </p:sp>
      <p:pic>
        <p:nvPicPr>
          <p:cNvPr id="2" name="Recorded Sound">
            <a:hlinkClick r:id="" action="ppaction://media"/>
            <a:extLst>
              <a:ext uri="{FF2B5EF4-FFF2-40B4-BE49-F238E27FC236}">
                <a16:creationId xmlns:a16="http://schemas.microsoft.com/office/drawing/2014/main" id="{CF67140B-87FA-F9AE-DE04-5AFEC007EF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9625" y="5801890"/>
            <a:ext cx="487363" cy="487363"/>
          </a:xfrm>
          <a:prstGeom prst="rect">
            <a:avLst/>
          </a:prstGeom>
        </p:spPr>
      </p:pic>
    </p:spTree>
    <p:extLst>
      <p:ext uri="{BB962C8B-B14F-4D97-AF65-F5344CB8AC3E}">
        <p14:creationId xmlns:p14="http://schemas.microsoft.com/office/powerpoint/2010/main" val="26824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A9560E-62D8-7BCA-CFDE-EBD79ACF8EB7}"/>
              </a:ext>
            </a:extLst>
          </p:cNvPr>
          <p:cNvSpPr>
            <a:spLocks noGrp="1"/>
          </p:cNvSpPr>
          <p:nvPr>
            <p:ph type="title"/>
          </p:nvPr>
        </p:nvSpPr>
        <p:spPr/>
        <p:txBody>
          <a:bodyPr/>
          <a:lstStyle/>
          <a:p>
            <a:pPr algn="ctr"/>
            <a:r>
              <a:rPr lang="en-US"/>
              <a:t>Who Should be Tested?</a:t>
            </a:r>
          </a:p>
        </p:txBody>
      </p:sp>
      <p:sp>
        <p:nvSpPr>
          <p:cNvPr id="6" name="Content Placeholder 5">
            <a:extLst>
              <a:ext uri="{FF2B5EF4-FFF2-40B4-BE49-F238E27FC236}">
                <a16:creationId xmlns:a16="http://schemas.microsoft.com/office/drawing/2014/main" id="{A00D2240-6CF0-CEA3-4AF1-89B75ED4A242}"/>
              </a:ext>
            </a:extLst>
          </p:cNvPr>
          <p:cNvSpPr>
            <a:spLocks noGrp="1"/>
          </p:cNvSpPr>
          <p:nvPr>
            <p:ph idx="1"/>
          </p:nvPr>
        </p:nvSpPr>
        <p:spPr/>
        <p:txBody>
          <a:bodyPr/>
          <a:lstStyle/>
          <a:p>
            <a:r>
              <a:rPr lang="en-US" sz="2400" dirty="0"/>
              <a:t>Everyone who is pregnant should be tested for syphilis, HIV, hepatitis B and hepatitis C early within the pregnancy.</a:t>
            </a:r>
            <a:endParaRPr lang="en-US" sz="2400" dirty="0">
              <a:ea typeface="Open Sans"/>
              <a:cs typeface="Open Sans"/>
            </a:endParaRPr>
          </a:p>
          <a:p>
            <a:pPr lvl="1"/>
            <a:r>
              <a:rPr lang="en-US" sz="2000" dirty="0">
                <a:ea typeface="Open Sans"/>
                <a:cs typeface="Open Sans"/>
              </a:rPr>
              <a:t>Repeat syphilis testing during pregnancy indicated based on geography.</a:t>
            </a:r>
          </a:p>
          <a:p>
            <a:r>
              <a:rPr lang="en-US" sz="2400" dirty="0"/>
              <a:t>Gay and bisexual men and other men who have sex with men (MSMs) should be tested once a year for syphilis, chlamydia, and gonorrhea.</a:t>
            </a:r>
            <a:endParaRPr lang="en-US" sz="2400" dirty="0">
              <a:ea typeface="Open Sans"/>
              <a:cs typeface="Open Sans"/>
            </a:endParaRPr>
          </a:p>
          <a:p>
            <a:pPr lvl="1"/>
            <a:r>
              <a:rPr lang="en-US" sz="2000" dirty="0"/>
              <a:t>Those with multiple partners should be tested more frequently (every three to six months)</a:t>
            </a:r>
            <a:endParaRPr lang="en-US" sz="2000" dirty="0">
              <a:ea typeface="Open Sans"/>
              <a:cs typeface="Open Sans"/>
            </a:endParaRPr>
          </a:p>
          <a:p>
            <a:r>
              <a:rPr lang="en-US" sz="2400" dirty="0">
                <a:ea typeface="Open Sans"/>
                <a:cs typeface="Open Sans"/>
              </a:rPr>
              <a:t>Anyone who shares needles and injection drug equipment. </a:t>
            </a:r>
          </a:p>
          <a:p>
            <a:pPr marL="0" indent="0">
              <a:buNone/>
            </a:pPr>
            <a:endParaRPr lang="en-US" sz="2400" dirty="0">
              <a:ea typeface="Open Sans"/>
              <a:cs typeface="Open Sans"/>
            </a:endParaRPr>
          </a:p>
        </p:txBody>
      </p:sp>
      <p:pic>
        <p:nvPicPr>
          <p:cNvPr id="2" name="Recorded Sound">
            <a:hlinkClick r:id="" action="ppaction://media"/>
            <a:extLst>
              <a:ext uri="{FF2B5EF4-FFF2-40B4-BE49-F238E27FC236}">
                <a16:creationId xmlns:a16="http://schemas.microsoft.com/office/drawing/2014/main" id="{69F23A89-152B-1F1B-E4DC-E98DB8C79B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2847" y="5689601"/>
            <a:ext cx="487363" cy="487363"/>
          </a:xfrm>
          <a:prstGeom prst="rect">
            <a:avLst/>
          </a:prstGeom>
        </p:spPr>
      </p:pic>
    </p:spTree>
    <p:extLst>
      <p:ext uri="{BB962C8B-B14F-4D97-AF65-F5344CB8AC3E}">
        <p14:creationId xmlns:p14="http://schemas.microsoft.com/office/powerpoint/2010/main" val="24105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B02E5C-ADC4-7D31-CE59-30C4427EC742}"/>
              </a:ext>
            </a:extLst>
          </p:cNvPr>
          <p:cNvSpPr>
            <a:spLocks noGrp="1"/>
          </p:cNvSpPr>
          <p:nvPr>
            <p:ph type="title"/>
          </p:nvPr>
        </p:nvSpPr>
        <p:spPr/>
        <p:txBody>
          <a:bodyPr/>
          <a:lstStyle/>
          <a:p>
            <a:pPr algn="ctr"/>
            <a:r>
              <a:rPr lang="en-US"/>
              <a:t>Evaluation of Symptoms</a:t>
            </a:r>
          </a:p>
        </p:txBody>
      </p:sp>
      <p:sp>
        <p:nvSpPr>
          <p:cNvPr id="6" name="Content Placeholder 5">
            <a:extLst>
              <a:ext uri="{FF2B5EF4-FFF2-40B4-BE49-F238E27FC236}">
                <a16:creationId xmlns:a16="http://schemas.microsoft.com/office/drawing/2014/main" id="{2CB6B6EC-ED25-5DE0-1736-8BCE873BAE2F}"/>
              </a:ext>
            </a:extLst>
          </p:cNvPr>
          <p:cNvSpPr>
            <a:spLocks noGrp="1"/>
          </p:cNvSpPr>
          <p:nvPr>
            <p:ph idx="1"/>
          </p:nvPr>
        </p:nvSpPr>
        <p:spPr>
          <a:xfrm>
            <a:off x="838200" y="2429176"/>
            <a:ext cx="10515600" cy="3747788"/>
          </a:xfrm>
        </p:spPr>
        <p:txBody>
          <a:bodyPr/>
          <a:lstStyle/>
          <a:p>
            <a:r>
              <a:rPr lang="en-US" sz="2400" dirty="0"/>
              <a:t>It is crucial to remember that all STIs may not cause symptoms, but even without symptoms the disease or infection can still be spread.</a:t>
            </a:r>
            <a:endParaRPr lang="en-US" sz="2400" dirty="0">
              <a:ea typeface="Open Sans"/>
              <a:cs typeface="Open Sans"/>
            </a:endParaRPr>
          </a:p>
          <a:p>
            <a:r>
              <a:rPr lang="en-US" sz="2400" dirty="0"/>
              <a:t>Common symptoms include:</a:t>
            </a:r>
            <a:endParaRPr lang="en-US" sz="2400" dirty="0">
              <a:ea typeface="Open Sans"/>
              <a:cs typeface="Open Sans"/>
            </a:endParaRPr>
          </a:p>
          <a:p>
            <a:pPr lvl="1"/>
            <a:r>
              <a:rPr lang="en-US" sz="1800" dirty="0"/>
              <a:t>Unusual discharge from the penis or vagina</a:t>
            </a:r>
            <a:endParaRPr lang="en-US" sz="1800" dirty="0">
              <a:ea typeface="Open Sans"/>
              <a:cs typeface="Open Sans"/>
            </a:endParaRPr>
          </a:p>
          <a:p>
            <a:pPr lvl="1"/>
            <a:r>
              <a:rPr lang="en-US" sz="1800" dirty="0"/>
              <a:t>Sores, ulcers or warts on the genital area</a:t>
            </a:r>
            <a:endParaRPr lang="en-US" sz="1800" dirty="0">
              <a:ea typeface="Open Sans"/>
              <a:cs typeface="Open Sans"/>
            </a:endParaRPr>
          </a:p>
          <a:p>
            <a:pPr lvl="1"/>
            <a:r>
              <a:rPr lang="en-US" sz="1800" dirty="0"/>
              <a:t>Painful or frequent urination</a:t>
            </a:r>
            <a:endParaRPr lang="en-US" sz="1800" dirty="0">
              <a:ea typeface="Open Sans"/>
              <a:cs typeface="Open Sans"/>
            </a:endParaRPr>
          </a:p>
          <a:p>
            <a:pPr lvl="1"/>
            <a:r>
              <a:rPr lang="en-US" sz="1800" dirty="0"/>
              <a:t>Itching and redness in the genital area</a:t>
            </a:r>
            <a:endParaRPr lang="en-US" sz="1800" dirty="0">
              <a:ea typeface="Open Sans"/>
              <a:cs typeface="Open Sans"/>
            </a:endParaRPr>
          </a:p>
          <a:p>
            <a:pPr lvl="1"/>
            <a:r>
              <a:rPr lang="en-US" sz="1800" dirty="0"/>
              <a:t>Abnormal vaginal odor</a:t>
            </a:r>
            <a:endParaRPr lang="en-US" sz="1800" dirty="0">
              <a:ea typeface="Open Sans"/>
              <a:cs typeface="Open Sans"/>
            </a:endParaRPr>
          </a:p>
          <a:p>
            <a:pPr lvl="1"/>
            <a:r>
              <a:rPr lang="en-US" sz="1800" dirty="0"/>
              <a:t>Anal itching, soreness or bleeding</a:t>
            </a:r>
            <a:endParaRPr lang="en-US" sz="1800" dirty="0">
              <a:ea typeface="Open Sans"/>
              <a:cs typeface="Open Sans"/>
            </a:endParaRPr>
          </a:p>
          <a:p>
            <a:pPr lvl="1"/>
            <a:r>
              <a:rPr lang="en-US" sz="1800" dirty="0"/>
              <a:t>Abdominal pain</a:t>
            </a:r>
            <a:endParaRPr lang="en-US" sz="1800" dirty="0">
              <a:ea typeface="Open Sans"/>
              <a:cs typeface="Open Sans"/>
            </a:endParaRPr>
          </a:p>
          <a:p>
            <a:pPr lvl="1"/>
            <a:r>
              <a:rPr lang="en-US" sz="1800" dirty="0"/>
              <a:t>Fever</a:t>
            </a:r>
            <a:endParaRPr lang="en-US" sz="1800" dirty="0">
              <a:ea typeface="Open Sans"/>
              <a:cs typeface="Open Sans"/>
            </a:endParaRPr>
          </a:p>
        </p:txBody>
      </p:sp>
      <p:pic>
        <p:nvPicPr>
          <p:cNvPr id="2" name="Recorded Sound">
            <a:hlinkClick r:id="" action="ppaction://media"/>
            <a:extLst>
              <a:ext uri="{FF2B5EF4-FFF2-40B4-BE49-F238E27FC236}">
                <a16:creationId xmlns:a16="http://schemas.microsoft.com/office/drawing/2014/main" id="{2989D352-22F4-159A-AE2E-39BCC3F5BC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2847" y="5689601"/>
            <a:ext cx="487363" cy="487363"/>
          </a:xfrm>
          <a:prstGeom prst="rect">
            <a:avLst/>
          </a:prstGeom>
        </p:spPr>
      </p:pic>
    </p:spTree>
    <p:extLst>
      <p:ext uri="{BB962C8B-B14F-4D97-AF65-F5344CB8AC3E}">
        <p14:creationId xmlns:p14="http://schemas.microsoft.com/office/powerpoint/2010/main" val="4956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12A84E-FF47-CB51-C345-AADACDA57BCD}"/>
              </a:ext>
            </a:extLst>
          </p:cNvPr>
          <p:cNvSpPr>
            <a:spLocks noGrp="1"/>
          </p:cNvSpPr>
          <p:nvPr>
            <p:ph type="title"/>
          </p:nvPr>
        </p:nvSpPr>
        <p:spPr/>
        <p:txBody>
          <a:bodyPr/>
          <a:lstStyle/>
          <a:p>
            <a:pPr algn="ctr"/>
            <a:r>
              <a:rPr lang="en-US"/>
              <a:t>STI Prevention</a:t>
            </a:r>
          </a:p>
        </p:txBody>
      </p:sp>
      <p:sp>
        <p:nvSpPr>
          <p:cNvPr id="6" name="Content Placeholder 5">
            <a:extLst>
              <a:ext uri="{FF2B5EF4-FFF2-40B4-BE49-F238E27FC236}">
                <a16:creationId xmlns:a16="http://schemas.microsoft.com/office/drawing/2014/main" id="{838C684A-9DEB-059D-C379-D3D08ACCDB1A}"/>
              </a:ext>
            </a:extLst>
          </p:cNvPr>
          <p:cNvSpPr>
            <a:spLocks noGrp="1"/>
          </p:cNvSpPr>
          <p:nvPr>
            <p:ph idx="1"/>
          </p:nvPr>
        </p:nvSpPr>
        <p:spPr>
          <a:xfrm>
            <a:off x="838200" y="2577524"/>
            <a:ext cx="10515600" cy="3445863"/>
          </a:xfrm>
        </p:spPr>
        <p:txBody>
          <a:bodyPr/>
          <a:lstStyle/>
          <a:p>
            <a:r>
              <a:rPr lang="en-US" sz="2400" dirty="0"/>
              <a:t>Abstinence is the most reliable way to avoid infection, but not always practical</a:t>
            </a:r>
            <a:endParaRPr lang="en-US" sz="2400" dirty="0">
              <a:highlight>
                <a:srgbClr val="FFFF00"/>
              </a:highlight>
              <a:ea typeface="Open Sans"/>
              <a:cs typeface="Open Sans"/>
            </a:endParaRPr>
          </a:p>
          <a:p>
            <a:r>
              <a:rPr lang="en-US" sz="2400" dirty="0"/>
              <a:t>Vaccination: vaccines are available to prevent hepatitis B and HPV</a:t>
            </a:r>
            <a:endParaRPr lang="en-US" sz="2400" dirty="0">
              <a:ea typeface="Open Sans"/>
              <a:cs typeface="Open Sans"/>
            </a:endParaRPr>
          </a:p>
          <a:p>
            <a:r>
              <a:rPr lang="en-US" sz="2400" dirty="0"/>
              <a:t>Reduce number of sex partners</a:t>
            </a:r>
            <a:endParaRPr lang="en-US" sz="2400" dirty="0">
              <a:ea typeface="Open Sans"/>
              <a:cs typeface="Open Sans"/>
            </a:endParaRPr>
          </a:p>
          <a:p>
            <a:r>
              <a:rPr lang="en-US" sz="2400" dirty="0"/>
              <a:t>Practice mutual monogamy</a:t>
            </a:r>
            <a:endParaRPr lang="en-US" sz="2400" dirty="0">
              <a:ea typeface="Open Sans"/>
              <a:cs typeface="Open Sans"/>
            </a:endParaRPr>
          </a:p>
          <a:p>
            <a:r>
              <a:rPr lang="en-US" sz="2400" dirty="0"/>
              <a:t>Condoms: correct and consistent use of latex condoms is highly effective in reducing STI transmission</a:t>
            </a:r>
            <a:endParaRPr lang="en-US" sz="2400" dirty="0">
              <a:ea typeface="Open Sans"/>
              <a:cs typeface="Open Sans"/>
            </a:endParaRPr>
          </a:p>
          <a:p>
            <a:r>
              <a:rPr lang="en-US" sz="2400" dirty="0">
                <a:ea typeface="Open Sans"/>
                <a:cs typeface="Open Sans"/>
              </a:rPr>
              <a:t>HIV </a:t>
            </a:r>
            <a:r>
              <a:rPr lang="en-US" sz="2400" dirty="0" err="1">
                <a:ea typeface="Open Sans"/>
                <a:cs typeface="Open Sans"/>
              </a:rPr>
              <a:t>PrEP</a:t>
            </a:r>
            <a:r>
              <a:rPr lang="en-US" sz="2400" dirty="0">
                <a:ea typeface="Open Sans"/>
                <a:cs typeface="Open Sans"/>
              </a:rPr>
              <a:t> or </a:t>
            </a:r>
            <a:r>
              <a:rPr lang="en-US" sz="2400" dirty="0" err="1">
                <a:ea typeface="Open Sans"/>
                <a:cs typeface="Open Sans"/>
              </a:rPr>
              <a:t>nPEP</a:t>
            </a:r>
            <a:r>
              <a:rPr lang="en-US" sz="2400" dirty="0">
                <a:ea typeface="Open Sans"/>
                <a:cs typeface="Open Sans"/>
              </a:rPr>
              <a:t> – prevents HIV only</a:t>
            </a:r>
          </a:p>
          <a:p>
            <a:r>
              <a:rPr lang="en-US" sz="2400" dirty="0" err="1">
                <a:ea typeface="Open Sans"/>
                <a:cs typeface="Open Sans"/>
              </a:rPr>
              <a:t>DoxyPEP</a:t>
            </a:r>
            <a:r>
              <a:rPr lang="en-US" sz="2400" dirty="0">
                <a:ea typeface="Open Sans"/>
                <a:cs typeface="Open Sans"/>
              </a:rPr>
              <a:t> – antibiotic that can prevent chlamydia, syphilis, gonorrhea</a:t>
            </a:r>
          </a:p>
        </p:txBody>
      </p:sp>
      <p:pic>
        <p:nvPicPr>
          <p:cNvPr id="2" name="Recorded Sound">
            <a:hlinkClick r:id="" action="ppaction://media"/>
            <a:extLst>
              <a:ext uri="{FF2B5EF4-FFF2-40B4-BE49-F238E27FC236}">
                <a16:creationId xmlns:a16="http://schemas.microsoft.com/office/drawing/2014/main" id="{56057031-D475-6230-0A3F-9E0ED4C424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837" y="5779705"/>
            <a:ext cx="487363" cy="487363"/>
          </a:xfrm>
          <a:prstGeom prst="rect">
            <a:avLst/>
          </a:prstGeom>
        </p:spPr>
      </p:pic>
    </p:spTree>
    <p:extLst>
      <p:ext uri="{BB962C8B-B14F-4D97-AF65-F5344CB8AC3E}">
        <p14:creationId xmlns:p14="http://schemas.microsoft.com/office/powerpoint/2010/main" val="50297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21B3-3BA1-1875-9584-2C0C2F6CAA49}"/>
              </a:ext>
            </a:extLst>
          </p:cNvPr>
          <p:cNvSpPr>
            <a:spLocks noGrp="1"/>
          </p:cNvSpPr>
          <p:nvPr>
            <p:ph type="title"/>
          </p:nvPr>
        </p:nvSpPr>
        <p:spPr/>
        <p:txBody>
          <a:bodyPr/>
          <a:lstStyle/>
          <a:p>
            <a:r>
              <a:rPr lang="en-US"/>
              <a:t>Tips for talking about STIs - </a:t>
            </a:r>
            <a:r>
              <a:rPr lang="en-US">
                <a:ea typeface="+mj-lt"/>
                <a:cs typeface="+mj-lt"/>
              </a:rPr>
              <a:t>Sexual health is sexy!</a:t>
            </a:r>
          </a:p>
        </p:txBody>
      </p:sp>
      <p:sp>
        <p:nvSpPr>
          <p:cNvPr id="3" name="Content Placeholder 2">
            <a:extLst>
              <a:ext uri="{FF2B5EF4-FFF2-40B4-BE49-F238E27FC236}">
                <a16:creationId xmlns:a16="http://schemas.microsoft.com/office/drawing/2014/main" id="{00F220E8-B40E-9310-65C7-4225CA947E5A}"/>
              </a:ext>
            </a:extLst>
          </p:cNvPr>
          <p:cNvSpPr>
            <a:spLocks noGrp="1"/>
          </p:cNvSpPr>
          <p:nvPr>
            <p:ph sz="half" idx="1"/>
          </p:nvPr>
        </p:nvSpPr>
        <p:spPr>
          <a:xfrm>
            <a:off x="838200" y="2754226"/>
            <a:ext cx="10057245" cy="3361517"/>
          </a:xfrm>
        </p:spPr>
        <p:txBody>
          <a:bodyPr/>
          <a:lstStyle/>
          <a:p>
            <a:r>
              <a:rPr lang="en-US" dirty="0">
                <a:ea typeface="Open Sans"/>
                <a:cs typeface="Open Sans"/>
              </a:rPr>
              <a:t>Ask any new partner if they get tested for STIs regularly.</a:t>
            </a:r>
          </a:p>
          <a:p>
            <a:r>
              <a:rPr lang="en-US" dirty="0">
                <a:ea typeface="Open Sans"/>
                <a:cs typeface="Open Sans"/>
              </a:rPr>
              <a:t>Be open to sharing your STI testing history.</a:t>
            </a:r>
          </a:p>
          <a:p>
            <a:r>
              <a:rPr lang="en-US" dirty="0">
                <a:ea typeface="Open Sans"/>
                <a:cs typeface="Open Sans"/>
              </a:rPr>
              <a:t>Ask your partner if they've had any new sexual partners recently or if they're having STI symptoms.</a:t>
            </a:r>
          </a:p>
          <a:p>
            <a:r>
              <a:rPr lang="en-US" dirty="0">
                <a:ea typeface="Open Sans"/>
                <a:cs typeface="Open Sans"/>
              </a:rPr>
              <a:t>Ask partners about HIV </a:t>
            </a:r>
            <a:r>
              <a:rPr lang="en-US" dirty="0" err="1">
                <a:ea typeface="Open Sans"/>
                <a:cs typeface="Open Sans"/>
              </a:rPr>
              <a:t>PrEP</a:t>
            </a:r>
            <a:r>
              <a:rPr lang="en-US" dirty="0">
                <a:ea typeface="Open Sans"/>
                <a:cs typeface="Open Sans"/>
              </a:rPr>
              <a:t> and </a:t>
            </a:r>
            <a:r>
              <a:rPr lang="en-US" dirty="0" err="1">
                <a:ea typeface="Open Sans"/>
                <a:cs typeface="Open Sans"/>
              </a:rPr>
              <a:t>DoxyPEP</a:t>
            </a:r>
            <a:r>
              <a:rPr lang="en-US" dirty="0">
                <a:ea typeface="Open Sans"/>
                <a:cs typeface="Open Sans"/>
              </a:rPr>
              <a:t>.</a:t>
            </a:r>
          </a:p>
          <a:p>
            <a:r>
              <a:rPr lang="en-US" dirty="0">
                <a:ea typeface="Open Sans"/>
                <a:cs typeface="Open Sans"/>
              </a:rPr>
              <a:t>Ask partners if they want to use condoms or some other prevention method.</a:t>
            </a:r>
          </a:p>
          <a:p>
            <a:pPr marL="0" indent="0">
              <a:buNone/>
            </a:pPr>
            <a:endParaRPr lang="en-US" dirty="0">
              <a:ea typeface="Open Sans"/>
              <a:cs typeface="Open Sans"/>
            </a:endParaRPr>
          </a:p>
        </p:txBody>
      </p:sp>
      <p:pic>
        <p:nvPicPr>
          <p:cNvPr id="4" name="Recorded Sound">
            <a:hlinkClick r:id="" action="ppaction://media"/>
            <a:extLst>
              <a:ext uri="{FF2B5EF4-FFF2-40B4-BE49-F238E27FC236}">
                <a16:creationId xmlns:a16="http://schemas.microsoft.com/office/drawing/2014/main" id="{D0B88DD7-EA60-BD5A-3E00-23562BC45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9015" y="5776724"/>
            <a:ext cx="487363" cy="487363"/>
          </a:xfrm>
          <a:prstGeom prst="rect">
            <a:avLst/>
          </a:prstGeom>
        </p:spPr>
      </p:pic>
    </p:spTree>
    <p:extLst>
      <p:ext uri="{BB962C8B-B14F-4D97-AF65-F5344CB8AC3E}">
        <p14:creationId xmlns:p14="http://schemas.microsoft.com/office/powerpoint/2010/main" val="22712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 Blue Widescreen.pptx" id="{2DC12E0D-CA4A-4CC3-AAFE-7B0F2EFD7898}" vid="{588D8FF3-6077-446B-842A-DB98C5B92C59}"/>
    </a:ext>
  </a:extLst>
</a:theme>
</file>

<file path=ppt/theme/theme2.xml><?xml version="1.0" encoding="utf-8"?>
<a:theme xmlns:a="http://schemas.openxmlformats.org/drawingml/2006/main" name="Interio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 Blue Widescreen.pptx" id="{2DC12E0D-CA4A-4CC3-AAFE-7B0F2EFD7898}" vid="{D33DE91D-A1F7-47C1-A18D-D225B65E1E2C}"/>
    </a:ext>
  </a:extLst>
</a:theme>
</file>

<file path=ppt/theme/theme3.xml><?xml version="1.0" encoding="utf-8"?>
<a:theme xmlns:a="http://schemas.openxmlformats.org/drawingml/2006/main" name="Contact us (Final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 Blue Widescreen.pptx" id="{2DC12E0D-CA4A-4CC3-AAFE-7B0F2EFD7898}" vid="{1E870FA4-0B4E-4541-8C5E-E930C18EAC8E}"/>
    </a:ext>
  </a:extLst>
</a:theme>
</file>

<file path=ppt/theme/theme4.xml><?xml version="1.0" encoding="utf-8"?>
<a:theme xmlns:a="http://schemas.openxmlformats.org/drawingml/2006/main" name="Interio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Blue_Standard.pot [Compatibility Mode]" id="{B5A42A8A-0C71-4862-A086-E436775E9491}" vid="{60867928-4FB1-46B0-90ED-66971EB5B721}"/>
    </a:ext>
  </a:extLst>
</a:theme>
</file>

<file path=ppt/theme/theme5.xml><?xml version="1.0" encoding="utf-8"?>
<a:theme xmlns:a="http://schemas.openxmlformats.org/drawingml/2006/main" name="1_Contact Us (Final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EC_Blue_Standard.pot [Compatibility Mode]" id="{B5A42A8A-0C71-4862-A086-E436775E9491}" vid="{E53A0F9B-6F2B-4042-B8E9-66F02D410B4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EC7D221DB6FB4AA8E088C468302DFE" ma:contentTypeVersion="11" ma:contentTypeDescription="Create a new document." ma:contentTypeScope="" ma:versionID="3260be94351c5988d9a89c15b751c331">
  <xsd:schema xmlns:xsd="http://www.w3.org/2001/XMLSchema" xmlns:xs="http://www.w3.org/2001/XMLSchema" xmlns:p="http://schemas.microsoft.com/office/2006/metadata/properties" xmlns:ns3="62bf9236-2de7-49db-8d09-d5f7706a782f" xmlns:ns4="debf10d1-ec25-491b-81a0-328cff602862" targetNamespace="http://schemas.microsoft.com/office/2006/metadata/properties" ma:root="true" ma:fieldsID="00ca25860055ddcc1cb0de394582156d" ns3:_="" ns4:_="">
    <xsd:import namespace="62bf9236-2de7-49db-8d09-d5f7706a782f"/>
    <xsd:import namespace="debf10d1-ec25-491b-81a0-328cff6028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f9236-2de7-49db-8d09-d5f7706a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bf10d1-ec25-491b-81a0-328cff6028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2bf9236-2de7-49db-8d09-d5f7706a782f" xsi:nil="true"/>
  </documentManagement>
</p:properties>
</file>

<file path=customXml/itemProps1.xml><?xml version="1.0" encoding="utf-8"?>
<ds:datastoreItem xmlns:ds="http://schemas.openxmlformats.org/officeDocument/2006/customXml" ds:itemID="{DD92EFF6-6F71-47D2-AF09-6F36A43362D1}">
  <ds:schemaRefs>
    <ds:schemaRef ds:uri="62bf9236-2de7-49db-8d09-d5f7706a782f"/>
    <ds:schemaRef ds:uri="debf10d1-ec25-491b-81a0-328cff6028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15DA6B-8F52-415E-97DA-EF3CA048C26A}">
  <ds:schemaRefs>
    <ds:schemaRef ds:uri="http://schemas.microsoft.com/sharepoint/v3/contenttype/forms"/>
  </ds:schemaRefs>
</ds:datastoreItem>
</file>

<file path=customXml/itemProps3.xml><?xml version="1.0" encoding="utf-8"?>
<ds:datastoreItem xmlns:ds="http://schemas.openxmlformats.org/officeDocument/2006/customXml" ds:itemID="{BA3C1B3E-5C84-4A94-BD18-9E3E2A8FB468}">
  <ds:schemaRefs>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 ds:uri="62bf9236-2de7-49db-8d09-d5f7706a782f"/>
    <ds:schemaRef ds:uri="http://www.w3.org/XML/1998/namespace"/>
    <ds:schemaRef ds:uri="http://schemas.microsoft.com/office/infopath/2007/PartnerControls"/>
    <ds:schemaRef ds:uri="debf10d1-ec25-491b-81a0-328cff60286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DHEC Blue Widescreen</Template>
  <TotalTime>106</TotalTime>
  <Words>1014</Words>
  <Application>Microsoft Office PowerPoint</Application>
  <PresentationFormat>Widescreen</PresentationFormat>
  <Paragraphs>89</Paragraphs>
  <Slides>16</Slides>
  <Notes>0</Notes>
  <HiddenSlides>0</HiddenSlides>
  <MMClips>15</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16</vt:i4>
      </vt:variant>
    </vt:vector>
  </HeadingPairs>
  <TitlesOfParts>
    <vt:vector size="25" baseType="lpstr">
      <vt:lpstr>Arial</vt:lpstr>
      <vt:lpstr>Calibri Light</vt:lpstr>
      <vt:lpstr>Montserrat</vt:lpstr>
      <vt:lpstr>Open Sans</vt:lpstr>
      <vt:lpstr>Cover</vt:lpstr>
      <vt:lpstr>Interior</vt:lpstr>
      <vt:lpstr>Contact us (Final Slide)</vt:lpstr>
      <vt:lpstr>Interior Slides</vt:lpstr>
      <vt:lpstr>1_Contact Us (Final Slide)</vt:lpstr>
      <vt:lpstr>Sexually Transmitted Infection (STI) Prevention</vt:lpstr>
      <vt:lpstr>What is a STI?</vt:lpstr>
      <vt:lpstr>Common STIs </vt:lpstr>
      <vt:lpstr>Facts about STIs</vt:lpstr>
      <vt:lpstr>Who Should be Tested?</vt:lpstr>
      <vt:lpstr>Who Should be Tested?</vt:lpstr>
      <vt:lpstr>Evaluation of Symptoms</vt:lpstr>
      <vt:lpstr>STI Prevention</vt:lpstr>
      <vt:lpstr>Tips for talking about STIs - Sexual health is sexy!</vt:lpstr>
      <vt:lpstr>CONDOMS</vt:lpstr>
      <vt:lpstr>What is DoxyPEP?</vt:lpstr>
      <vt:lpstr>Who should take DoxyPEP?</vt:lpstr>
      <vt:lpstr>5 things to know about STIs</vt:lpstr>
      <vt:lpstr>Protect Yourself Get Tested Routinely</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 Prevention</dc:title>
  <dc:creator>Jennings, Andre J.</dc:creator>
  <cp:lastModifiedBy>Jennings, Andre J.</cp:lastModifiedBy>
  <cp:revision>4</cp:revision>
  <dcterms:created xsi:type="dcterms:W3CDTF">2024-01-09T19:31:19Z</dcterms:created>
  <dcterms:modified xsi:type="dcterms:W3CDTF">2024-01-29T16:39:47Z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0x010100A8EC7D221DB6FB4AA8E088C468302DFE</vt:lpwstr>
  </property>
</Properties>
</file>